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Spartan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Archivo Black" charset="1" panose="020B0A03020202020B04"/>
      <p:regular r:id="rId21"/>
    </p:embeddedFont>
    <p:embeddedFont>
      <p:font typeface="Source Sans Pro" charset="1" panose="020B0503030403020204"/>
      <p:regular r:id="rId22"/>
    </p:embeddedFont>
    <p:embeddedFont>
      <p:font typeface="Montserrat Medium" charset="1" panose="00000600000000000000"/>
      <p:regular r:id="rId23"/>
    </p:embeddedFont>
    <p:embeddedFont>
      <p:font typeface="JetBrains Mono" charset="1" panose="0201050902010205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svg" Type="http://schemas.openxmlformats.org/officeDocument/2006/relationships/image"/><Relationship Id="rId16" Target="../media/image32.png" Type="http://schemas.openxmlformats.org/officeDocument/2006/relationships/image"/><Relationship Id="rId2" Target="../media/image26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24.png" Type="http://schemas.openxmlformats.org/officeDocument/2006/relationships/image"/><Relationship Id="rId13" Target="../media/image25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656" y="1324728"/>
            <a:ext cx="3041381" cy="747673"/>
          </a:xfrm>
          <a:custGeom>
            <a:avLst/>
            <a:gdLst/>
            <a:ahLst/>
            <a:cxnLst/>
            <a:rect r="r" b="b" t="t" l="l"/>
            <a:pathLst>
              <a:path h="747673" w="3041381">
                <a:moveTo>
                  <a:pt x="0" y="0"/>
                </a:moveTo>
                <a:lnTo>
                  <a:pt x="3041381" y="0"/>
                </a:lnTo>
                <a:lnTo>
                  <a:pt x="3041381" y="747673"/>
                </a:lnTo>
                <a:lnTo>
                  <a:pt x="0" y="747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174587"/>
            <a:chOff x="0" y="0"/>
            <a:chExt cx="24384000" cy="156611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384000" cy="1566116"/>
              <a:chOff x="0" y="0"/>
              <a:chExt cx="22991997" cy="147671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2991997" cy="1476712"/>
              </a:xfrm>
              <a:custGeom>
                <a:avLst/>
                <a:gdLst/>
                <a:ahLst/>
                <a:cxnLst/>
                <a:rect r="r" b="b" t="t" l="l"/>
                <a:pathLst>
                  <a:path h="1476712" w="22991997">
                    <a:moveTo>
                      <a:pt x="0" y="0"/>
                    </a:moveTo>
                    <a:lnTo>
                      <a:pt x="22991997" y="0"/>
                    </a:lnTo>
                    <a:lnTo>
                      <a:pt x="22991997" y="1476712"/>
                    </a:lnTo>
                    <a:lnTo>
                      <a:pt x="0" y="1476712"/>
                    </a:lnTo>
                    <a:close/>
                  </a:path>
                </a:pathLst>
              </a:custGeom>
              <a:solidFill>
                <a:srgbClr val="002137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542596" y="345600"/>
              <a:ext cx="19888015" cy="731200"/>
              <a:chOff x="0" y="0"/>
              <a:chExt cx="73915385" cy="271756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3916654" cy="2717564"/>
              </a:xfrm>
              <a:custGeom>
                <a:avLst/>
                <a:gdLst/>
                <a:ahLst/>
                <a:cxnLst/>
                <a:rect r="r" b="b" t="t" l="l"/>
                <a:pathLst>
                  <a:path h="2717564" w="73916654">
                    <a:moveTo>
                      <a:pt x="73362933" y="2717564"/>
                    </a:moveTo>
                    <a:lnTo>
                      <a:pt x="553720" y="2717564"/>
                    </a:lnTo>
                    <a:cubicBezTo>
                      <a:pt x="247650" y="2717564"/>
                      <a:pt x="0" y="2109384"/>
                      <a:pt x="0" y="1360490"/>
                    </a:cubicBezTo>
                    <a:cubicBezTo>
                      <a:pt x="0" y="608476"/>
                      <a:pt x="247650" y="0"/>
                      <a:pt x="553720" y="0"/>
                    </a:cubicBezTo>
                    <a:lnTo>
                      <a:pt x="73362933" y="0"/>
                    </a:lnTo>
                    <a:cubicBezTo>
                      <a:pt x="73669004" y="0"/>
                      <a:pt x="73916654" y="608476"/>
                      <a:pt x="73916654" y="1360490"/>
                    </a:cubicBezTo>
                    <a:cubicBezTo>
                      <a:pt x="73915383" y="2109384"/>
                      <a:pt x="73667733" y="2717564"/>
                      <a:pt x="73362933" y="2717564"/>
                    </a:cubicBezTo>
                    <a:close/>
                  </a:path>
                </a:pathLst>
              </a:custGeom>
              <a:solidFill>
                <a:srgbClr val="EBEDEF">
                  <a:alpha val="63922"/>
                </a:srgbClr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1572107" y="393701"/>
              <a:ext cx="584197" cy="584197"/>
            </a:xfrm>
            <a:custGeom>
              <a:avLst/>
              <a:gdLst/>
              <a:ahLst/>
              <a:cxnLst/>
              <a:rect r="r" b="b" t="t" l="l"/>
              <a:pathLst>
                <a:path h="584197" w="584197">
                  <a:moveTo>
                    <a:pt x="0" y="0"/>
                  </a:moveTo>
                  <a:lnTo>
                    <a:pt x="584198" y="0"/>
                  </a:lnTo>
                  <a:lnTo>
                    <a:pt x="584198" y="584198"/>
                  </a:lnTo>
                  <a:lnTo>
                    <a:pt x="0" y="584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297801" y="392891"/>
              <a:ext cx="1792319" cy="595946"/>
            </a:xfrm>
            <a:custGeom>
              <a:avLst/>
              <a:gdLst/>
              <a:ahLst/>
              <a:cxnLst/>
              <a:rect r="r" b="b" t="t" l="l"/>
              <a:pathLst>
                <a:path h="595946" w="1792319">
                  <a:moveTo>
                    <a:pt x="0" y="0"/>
                  </a:moveTo>
                  <a:lnTo>
                    <a:pt x="1792318" y="0"/>
                  </a:lnTo>
                  <a:lnTo>
                    <a:pt x="1792318" y="595945"/>
                  </a:lnTo>
                  <a:lnTo>
                    <a:pt x="0" y="595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539542" y="317994"/>
              <a:ext cx="753172" cy="644904"/>
            </a:xfrm>
            <a:custGeom>
              <a:avLst/>
              <a:gdLst/>
              <a:ahLst/>
              <a:cxnLst/>
              <a:rect r="r" b="b" t="t" l="l"/>
              <a:pathLst>
                <a:path h="644904" w="753172">
                  <a:moveTo>
                    <a:pt x="753172" y="0"/>
                  </a:moveTo>
                  <a:lnTo>
                    <a:pt x="0" y="0"/>
                  </a:lnTo>
                  <a:lnTo>
                    <a:pt x="0" y="644903"/>
                  </a:lnTo>
                  <a:lnTo>
                    <a:pt x="753172" y="644903"/>
                  </a:lnTo>
                  <a:lnTo>
                    <a:pt x="753172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28223" y="408703"/>
              <a:ext cx="390959" cy="554195"/>
            </a:xfrm>
            <a:custGeom>
              <a:avLst/>
              <a:gdLst/>
              <a:ahLst/>
              <a:cxnLst/>
              <a:rect r="r" b="b" t="t" l="l"/>
              <a:pathLst>
                <a:path h="554195" w="390959">
                  <a:moveTo>
                    <a:pt x="0" y="0"/>
                  </a:moveTo>
                  <a:lnTo>
                    <a:pt x="390959" y="0"/>
                  </a:lnTo>
                  <a:lnTo>
                    <a:pt x="390959" y="554194"/>
                  </a:lnTo>
                  <a:lnTo>
                    <a:pt x="0" y="554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0" y="9548091"/>
            <a:ext cx="18288000" cy="1174587"/>
            <a:chOff x="0" y="0"/>
            <a:chExt cx="22991997" cy="14767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199640" y="2692241"/>
            <a:ext cx="6944360" cy="5590210"/>
            <a:chOff x="0" y="0"/>
            <a:chExt cx="9259147" cy="74536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259147" cy="7453613"/>
            </a:xfrm>
            <a:custGeom>
              <a:avLst/>
              <a:gdLst/>
              <a:ahLst/>
              <a:cxnLst/>
              <a:rect r="r" b="b" t="t" l="l"/>
              <a:pathLst>
                <a:path h="7453613" w="9259147">
                  <a:moveTo>
                    <a:pt x="0" y="0"/>
                  </a:moveTo>
                  <a:lnTo>
                    <a:pt x="9259147" y="0"/>
                  </a:lnTo>
                  <a:lnTo>
                    <a:pt x="9259147" y="7453613"/>
                  </a:lnTo>
                  <a:lnTo>
                    <a:pt x="0" y="7453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3127109" y="4222566"/>
              <a:ext cx="2210068" cy="1666277"/>
              <a:chOff x="0" y="0"/>
              <a:chExt cx="436557" cy="32914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436557" cy="329141"/>
              </a:xfrm>
              <a:custGeom>
                <a:avLst/>
                <a:gdLst/>
                <a:ahLst/>
                <a:cxnLst/>
                <a:rect r="r" b="b" t="t" l="l"/>
                <a:pathLst>
                  <a:path h="329141" w="436557">
                    <a:moveTo>
                      <a:pt x="0" y="0"/>
                    </a:moveTo>
                    <a:lnTo>
                      <a:pt x="436557" y="0"/>
                    </a:lnTo>
                    <a:lnTo>
                      <a:pt x="436557" y="329141"/>
                    </a:lnTo>
                    <a:lnTo>
                      <a:pt x="0" y="32914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436557" cy="376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3428594" y="3726807"/>
              <a:ext cx="1200980" cy="2337674"/>
            </a:xfrm>
            <a:custGeom>
              <a:avLst/>
              <a:gdLst/>
              <a:ahLst/>
              <a:cxnLst/>
              <a:rect r="r" b="b" t="t" l="l"/>
              <a:pathLst>
                <a:path h="2337674" w="1200980">
                  <a:moveTo>
                    <a:pt x="0" y="0"/>
                  </a:moveTo>
                  <a:lnTo>
                    <a:pt x="1200980" y="0"/>
                  </a:lnTo>
                  <a:lnTo>
                    <a:pt x="1200980" y="2337673"/>
                  </a:lnTo>
                  <a:lnTo>
                    <a:pt x="0" y="2337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6982574" y="6425645"/>
            <a:ext cx="373711" cy="416391"/>
          </a:xfrm>
          <a:custGeom>
            <a:avLst/>
            <a:gdLst/>
            <a:ahLst/>
            <a:cxnLst/>
            <a:rect r="r" b="b" t="t" l="l"/>
            <a:pathLst>
              <a:path h="416391" w="373711">
                <a:moveTo>
                  <a:pt x="0" y="0"/>
                </a:moveTo>
                <a:lnTo>
                  <a:pt x="373711" y="0"/>
                </a:lnTo>
                <a:lnTo>
                  <a:pt x="373711" y="416391"/>
                </a:lnTo>
                <a:lnTo>
                  <a:pt x="0" y="41639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799707" y="4329021"/>
            <a:ext cx="6160500" cy="290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2"/>
              </a:lnSpc>
            </a:pPr>
            <a:r>
              <a:rPr lang="en-US" sz="8344">
                <a:solidFill>
                  <a:srgbClr val="00213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PROYECTO FINAL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99707" y="3856125"/>
            <a:ext cx="2332098" cy="48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4"/>
              </a:lnSpc>
            </a:pPr>
            <a:r>
              <a:rPr lang="en-US" sz="2781">
                <a:solidFill>
                  <a:srgbClr val="002137"/>
                </a:solidFill>
                <a:latin typeface="Montserrat"/>
                <a:ea typeface="Montserrat"/>
                <a:cs typeface="Montserrat"/>
                <a:sym typeface="Montserrat"/>
              </a:rPr>
              <a:t>PROPUESTA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841577" y="9768351"/>
            <a:ext cx="9547420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101">
                <a:solidFill>
                  <a:srgbClr val="F5F6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GUSTAVO BURGOS - JOSEFA GRANDÓN - CAMILA MORALES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8512" y="257956"/>
            <a:ext cx="18446512" cy="1028700"/>
            <a:chOff x="0" y="0"/>
            <a:chExt cx="23191282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91282" cy="1293300"/>
            </a:xfrm>
            <a:custGeom>
              <a:avLst/>
              <a:gdLst/>
              <a:ahLst/>
              <a:cxnLst/>
              <a:rect r="r" b="b" t="t" l="l"/>
              <a:pathLst>
                <a:path h="1293300" w="23191282">
                  <a:moveTo>
                    <a:pt x="0" y="0"/>
                  </a:moveTo>
                  <a:lnTo>
                    <a:pt x="23191282" y="0"/>
                  </a:lnTo>
                  <a:lnTo>
                    <a:pt x="23191282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43656"/>
            <a:ext cx="18288000" cy="1257274"/>
            <a:chOff x="0" y="0"/>
            <a:chExt cx="22991997" cy="1580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91997" cy="1580667"/>
            </a:xfrm>
            <a:custGeom>
              <a:avLst/>
              <a:gdLst/>
              <a:ahLst/>
              <a:cxnLst/>
              <a:rect r="r" b="b" t="t" l="l"/>
              <a:pathLst>
                <a:path h="1580667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580667"/>
                  </a:lnTo>
                  <a:lnTo>
                    <a:pt x="0" y="1580667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89608" y="366616"/>
            <a:ext cx="1539384" cy="511845"/>
          </a:xfrm>
          <a:custGeom>
            <a:avLst/>
            <a:gdLst/>
            <a:ahLst/>
            <a:cxnLst/>
            <a:rect r="r" b="b" t="t" l="l"/>
            <a:pathLst>
              <a:path h="511845" w="1539384">
                <a:moveTo>
                  <a:pt x="0" y="0"/>
                </a:moveTo>
                <a:lnTo>
                  <a:pt x="1539384" y="0"/>
                </a:lnTo>
                <a:lnTo>
                  <a:pt x="1539384" y="511845"/>
                </a:lnTo>
                <a:lnTo>
                  <a:pt x="0" y="51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80883" y="9408178"/>
            <a:ext cx="51784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067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9548091"/>
            <a:ext cx="18288000" cy="1174587"/>
            <a:chOff x="0" y="0"/>
            <a:chExt cx="22991997" cy="14767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09809" y="466125"/>
            <a:ext cx="618891" cy="412336"/>
          </a:xfrm>
          <a:custGeom>
            <a:avLst/>
            <a:gdLst/>
            <a:ahLst/>
            <a:cxnLst/>
            <a:rect r="r" b="b" t="t" l="l"/>
            <a:pathLst>
              <a:path h="412336" w="618891">
                <a:moveTo>
                  <a:pt x="0" y="0"/>
                </a:moveTo>
                <a:lnTo>
                  <a:pt x="618891" y="0"/>
                </a:lnTo>
                <a:lnTo>
                  <a:pt x="618891" y="412336"/>
                </a:lnTo>
                <a:lnTo>
                  <a:pt x="0" y="41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387316" y="1811736"/>
            <a:ext cx="9520992" cy="7339713"/>
            <a:chOff x="0" y="0"/>
            <a:chExt cx="85597885" cy="659872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2700" y="-12700"/>
              <a:ext cx="85623288" cy="66012634"/>
            </a:xfrm>
            <a:custGeom>
              <a:avLst/>
              <a:gdLst/>
              <a:ahLst/>
              <a:cxnLst/>
              <a:rect r="r" b="b" t="t" l="l"/>
              <a:pathLst>
                <a:path h="66012634" w="85623288">
                  <a:moveTo>
                    <a:pt x="84760953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65150305"/>
                  </a:lnTo>
                  <a:cubicBezTo>
                    <a:pt x="0" y="65622742"/>
                    <a:pt x="389890" y="66012634"/>
                    <a:pt x="862330" y="66012634"/>
                  </a:cubicBezTo>
                  <a:lnTo>
                    <a:pt x="84760953" y="66012634"/>
                  </a:lnTo>
                  <a:cubicBezTo>
                    <a:pt x="85233396" y="66012634"/>
                    <a:pt x="85623288" y="65622742"/>
                    <a:pt x="85623288" y="65150305"/>
                  </a:cubicBezTo>
                  <a:lnTo>
                    <a:pt x="85623288" y="862330"/>
                  </a:lnTo>
                  <a:cubicBezTo>
                    <a:pt x="85623282" y="389890"/>
                    <a:pt x="85233396" y="0"/>
                    <a:pt x="84760953" y="0"/>
                  </a:cubicBezTo>
                  <a:close/>
                  <a:moveTo>
                    <a:pt x="85432782" y="927100"/>
                  </a:moveTo>
                  <a:lnTo>
                    <a:pt x="85432782" y="65150305"/>
                  </a:lnTo>
                  <a:cubicBezTo>
                    <a:pt x="85432782" y="65517334"/>
                    <a:pt x="85127982" y="65822134"/>
                    <a:pt x="84760953" y="65822134"/>
                  </a:cubicBezTo>
                  <a:lnTo>
                    <a:pt x="862330" y="65822134"/>
                  </a:lnTo>
                  <a:cubicBezTo>
                    <a:pt x="495300" y="65822134"/>
                    <a:pt x="190500" y="65517334"/>
                    <a:pt x="190500" y="65150305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84760953" y="190500"/>
                  </a:lnTo>
                  <a:cubicBezTo>
                    <a:pt x="85127982" y="190500"/>
                    <a:pt x="85432782" y="495300"/>
                    <a:pt x="85432782" y="862330"/>
                  </a:cubicBezTo>
                  <a:lnTo>
                    <a:pt x="85432782" y="927100"/>
                  </a:lnTo>
                  <a:close/>
                </a:path>
              </a:pathLst>
            </a:custGeom>
            <a:solidFill>
              <a:srgbClr val="202020"/>
            </a:solidFill>
          </p:spPr>
        </p:sp>
      </p:grpSp>
      <p:sp>
        <p:nvSpPr>
          <p:cNvPr name="AutoShape 14" id="14"/>
          <p:cNvSpPr/>
          <p:nvPr/>
        </p:nvSpPr>
        <p:spPr>
          <a:xfrm>
            <a:off x="9833725" y="4379492"/>
            <a:ext cx="6628175" cy="0"/>
          </a:xfrm>
          <a:prstGeom prst="line">
            <a:avLst/>
          </a:prstGeom>
          <a:ln cap="flat" w="1905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868523" y="2066213"/>
            <a:ext cx="781554" cy="197342"/>
          </a:xfrm>
          <a:custGeom>
            <a:avLst/>
            <a:gdLst/>
            <a:ahLst/>
            <a:cxnLst/>
            <a:rect r="r" b="b" t="t" l="l"/>
            <a:pathLst>
              <a:path h="197342" w="781554">
                <a:moveTo>
                  <a:pt x="0" y="0"/>
                </a:moveTo>
                <a:lnTo>
                  <a:pt x="781554" y="0"/>
                </a:lnTo>
                <a:lnTo>
                  <a:pt x="781554" y="197342"/>
                </a:lnTo>
                <a:lnTo>
                  <a:pt x="0" y="1973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9809" y="1773598"/>
            <a:ext cx="7591689" cy="7301825"/>
          </a:xfrm>
          <a:custGeom>
            <a:avLst/>
            <a:gdLst/>
            <a:ahLst/>
            <a:cxnLst/>
            <a:rect r="r" b="b" t="t" l="l"/>
            <a:pathLst>
              <a:path h="7301825" w="7591689">
                <a:moveTo>
                  <a:pt x="0" y="0"/>
                </a:moveTo>
                <a:lnTo>
                  <a:pt x="7591690" y="0"/>
                </a:lnTo>
                <a:lnTo>
                  <a:pt x="7591690" y="7301825"/>
                </a:lnTo>
                <a:lnTo>
                  <a:pt x="0" y="73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163195" y="2688069"/>
            <a:ext cx="3969233" cy="128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9"/>
              </a:lnSpc>
              <a:spcBef>
                <a:spcPct val="0"/>
              </a:spcBef>
            </a:pPr>
            <a:r>
              <a:rPr lang="en-US" sz="7492">
                <a:solidFill>
                  <a:srgbClr val="002137"/>
                </a:solidFill>
                <a:latin typeface="Archivo Black"/>
                <a:ea typeface="Archivo Black"/>
                <a:cs typeface="Archivo Black"/>
                <a:sym typeface="Archivo Black"/>
              </a:rPr>
              <a:t>VALOR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71854" y="4946021"/>
            <a:ext cx="8551916" cy="310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6"/>
              </a:lnSpc>
            </a:pPr>
            <a:r>
              <a:rPr lang="en-US" sz="2597" spc="77">
                <a:solidFill>
                  <a:srgbClr val="002137"/>
                </a:solidFill>
                <a:latin typeface="Montserrat"/>
                <a:ea typeface="Montserrat"/>
                <a:cs typeface="Montserrat"/>
                <a:sym typeface="Montserrat"/>
              </a:rPr>
              <a:t>Optimización de la administración deportiva, facilitando el registro de asistencia y rendimiento, mejorando la coordinación y comunicación entre entrenadores y jugadores, y ofreciendo una mayor visibilidad de las selecciones y talleres deportivos.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8512" y="0"/>
            <a:ext cx="18446512" cy="1286656"/>
            <a:chOff x="0" y="0"/>
            <a:chExt cx="23191282" cy="1617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91282" cy="1617606"/>
            </a:xfrm>
            <a:custGeom>
              <a:avLst/>
              <a:gdLst/>
              <a:ahLst/>
              <a:cxnLst/>
              <a:rect r="r" b="b" t="t" l="l"/>
              <a:pathLst>
                <a:path h="1617606" w="23191282">
                  <a:moveTo>
                    <a:pt x="0" y="0"/>
                  </a:moveTo>
                  <a:lnTo>
                    <a:pt x="23191282" y="0"/>
                  </a:lnTo>
                  <a:lnTo>
                    <a:pt x="23191282" y="1617606"/>
                  </a:lnTo>
                  <a:lnTo>
                    <a:pt x="0" y="1617606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489608" y="366616"/>
            <a:ext cx="1539384" cy="511845"/>
          </a:xfrm>
          <a:custGeom>
            <a:avLst/>
            <a:gdLst/>
            <a:ahLst/>
            <a:cxnLst/>
            <a:rect r="r" b="b" t="t" l="l"/>
            <a:pathLst>
              <a:path h="511845" w="1539384">
                <a:moveTo>
                  <a:pt x="0" y="0"/>
                </a:moveTo>
                <a:lnTo>
                  <a:pt x="1539384" y="0"/>
                </a:lnTo>
                <a:lnTo>
                  <a:pt x="1539384" y="511845"/>
                </a:lnTo>
                <a:lnTo>
                  <a:pt x="0" y="51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80883" y="9408178"/>
            <a:ext cx="51784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067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548091"/>
            <a:ext cx="18288000" cy="1174587"/>
            <a:chOff x="0" y="0"/>
            <a:chExt cx="22991997" cy="14767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09809" y="466125"/>
            <a:ext cx="618891" cy="412336"/>
          </a:xfrm>
          <a:custGeom>
            <a:avLst/>
            <a:gdLst/>
            <a:ahLst/>
            <a:cxnLst/>
            <a:rect r="r" b="b" t="t" l="l"/>
            <a:pathLst>
              <a:path h="412336" w="618891">
                <a:moveTo>
                  <a:pt x="0" y="0"/>
                </a:moveTo>
                <a:lnTo>
                  <a:pt x="618891" y="0"/>
                </a:lnTo>
                <a:lnTo>
                  <a:pt x="618891" y="412336"/>
                </a:lnTo>
                <a:lnTo>
                  <a:pt x="0" y="41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09809" y="1692717"/>
            <a:ext cx="10396919" cy="7098648"/>
            <a:chOff x="0" y="0"/>
            <a:chExt cx="93472859" cy="638199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2700" y="-12700"/>
              <a:ext cx="93498262" cy="63845356"/>
            </a:xfrm>
            <a:custGeom>
              <a:avLst/>
              <a:gdLst/>
              <a:ahLst/>
              <a:cxnLst/>
              <a:rect r="r" b="b" t="t" l="l"/>
              <a:pathLst>
                <a:path h="63845356" w="93498262">
                  <a:moveTo>
                    <a:pt x="92635927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62983027"/>
                  </a:lnTo>
                  <a:cubicBezTo>
                    <a:pt x="0" y="63455469"/>
                    <a:pt x="389890" y="63845356"/>
                    <a:pt x="862330" y="63845356"/>
                  </a:cubicBezTo>
                  <a:lnTo>
                    <a:pt x="92635927" y="63845356"/>
                  </a:lnTo>
                  <a:cubicBezTo>
                    <a:pt x="93108369" y="63845356"/>
                    <a:pt x="93498262" y="63455469"/>
                    <a:pt x="93498262" y="62983027"/>
                  </a:cubicBezTo>
                  <a:lnTo>
                    <a:pt x="93498262" y="862330"/>
                  </a:lnTo>
                  <a:cubicBezTo>
                    <a:pt x="93498256" y="389890"/>
                    <a:pt x="93108369" y="0"/>
                    <a:pt x="92635927" y="0"/>
                  </a:cubicBezTo>
                  <a:close/>
                  <a:moveTo>
                    <a:pt x="93307756" y="927100"/>
                  </a:moveTo>
                  <a:lnTo>
                    <a:pt x="93307756" y="62983027"/>
                  </a:lnTo>
                  <a:cubicBezTo>
                    <a:pt x="93307756" y="63350056"/>
                    <a:pt x="93002956" y="63654856"/>
                    <a:pt x="92635927" y="63654856"/>
                  </a:cubicBezTo>
                  <a:lnTo>
                    <a:pt x="862330" y="63654856"/>
                  </a:lnTo>
                  <a:cubicBezTo>
                    <a:pt x="495300" y="63654856"/>
                    <a:pt x="190500" y="63350056"/>
                    <a:pt x="190500" y="62983027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92635927" y="190500"/>
                  </a:lnTo>
                  <a:cubicBezTo>
                    <a:pt x="93002956" y="190500"/>
                    <a:pt x="93307756" y="495300"/>
                    <a:pt x="93307756" y="862330"/>
                  </a:cubicBezTo>
                  <a:lnTo>
                    <a:pt x="93307756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19255" y="1892709"/>
            <a:ext cx="781554" cy="197342"/>
          </a:xfrm>
          <a:custGeom>
            <a:avLst/>
            <a:gdLst/>
            <a:ahLst/>
            <a:cxnLst/>
            <a:rect r="r" b="b" t="t" l="l"/>
            <a:pathLst>
              <a:path h="197342" w="781554">
                <a:moveTo>
                  <a:pt x="0" y="0"/>
                </a:moveTo>
                <a:lnTo>
                  <a:pt x="781554" y="0"/>
                </a:lnTo>
                <a:lnTo>
                  <a:pt x="781554" y="197342"/>
                </a:lnTo>
                <a:lnTo>
                  <a:pt x="0" y="1973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2811589" y="3253719"/>
            <a:ext cx="5386809" cy="0"/>
          </a:xfrm>
          <a:prstGeom prst="line">
            <a:avLst/>
          </a:prstGeom>
          <a:ln cap="flat" w="19050">
            <a:solidFill>
              <a:srgbClr val="0021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1140104" y="2219317"/>
            <a:ext cx="3595986" cy="4801559"/>
            <a:chOff x="0" y="0"/>
            <a:chExt cx="39561573" cy="528247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2700" y="-12700"/>
              <a:ext cx="39586973" cy="52850194"/>
            </a:xfrm>
            <a:custGeom>
              <a:avLst/>
              <a:gdLst/>
              <a:ahLst/>
              <a:cxnLst/>
              <a:rect r="r" b="b" t="t" l="l"/>
              <a:pathLst>
                <a:path h="52850194" w="39586973">
                  <a:moveTo>
                    <a:pt x="38724644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51987862"/>
                  </a:lnTo>
                  <a:cubicBezTo>
                    <a:pt x="0" y="52460302"/>
                    <a:pt x="389890" y="52850194"/>
                    <a:pt x="862330" y="52850194"/>
                  </a:cubicBezTo>
                  <a:lnTo>
                    <a:pt x="38724644" y="52850194"/>
                  </a:lnTo>
                  <a:cubicBezTo>
                    <a:pt x="39197083" y="52850194"/>
                    <a:pt x="39586973" y="52460302"/>
                    <a:pt x="39586973" y="51987862"/>
                  </a:cubicBezTo>
                  <a:lnTo>
                    <a:pt x="39586973" y="862330"/>
                  </a:lnTo>
                  <a:cubicBezTo>
                    <a:pt x="39586973" y="389890"/>
                    <a:pt x="39197083" y="0"/>
                    <a:pt x="38724644" y="0"/>
                  </a:cubicBezTo>
                  <a:close/>
                  <a:moveTo>
                    <a:pt x="39396473" y="927100"/>
                  </a:moveTo>
                  <a:lnTo>
                    <a:pt x="39396473" y="51987862"/>
                  </a:lnTo>
                  <a:cubicBezTo>
                    <a:pt x="39396473" y="52354894"/>
                    <a:pt x="39091673" y="52659694"/>
                    <a:pt x="38724644" y="52659694"/>
                  </a:cubicBezTo>
                  <a:lnTo>
                    <a:pt x="862330" y="52659694"/>
                  </a:lnTo>
                  <a:cubicBezTo>
                    <a:pt x="495300" y="52659694"/>
                    <a:pt x="190500" y="52354894"/>
                    <a:pt x="190500" y="5198786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38724644" y="190500"/>
                  </a:lnTo>
                  <a:cubicBezTo>
                    <a:pt x="39091673" y="190500"/>
                    <a:pt x="39396473" y="495300"/>
                    <a:pt x="39396473" y="862330"/>
                  </a:cubicBezTo>
                  <a:lnTo>
                    <a:pt x="39396473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310008" y="2419999"/>
            <a:ext cx="638682" cy="161267"/>
          </a:xfrm>
          <a:custGeom>
            <a:avLst/>
            <a:gdLst/>
            <a:ahLst/>
            <a:cxnLst/>
            <a:rect r="r" b="b" t="t" l="l"/>
            <a:pathLst>
              <a:path h="161267" w="638682">
                <a:moveTo>
                  <a:pt x="0" y="0"/>
                </a:moveTo>
                <a:lnTo>
                  <a:pt x="638682" y="0"/>
                </a:lnTo>
                <a:lnTo>
                  <a:pt x="638682" y="161267"/>
                </a:lnTo>
                <a:lnTo>
                  <a:pt x="0" y="161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12286411" y="2508416"/>
            <a:ext cx="2257375" cy="0"/>
          </a:xfrm>
          <a:prstGeom prst="line">
            <a:avLst/>
          </a:prstGeom>
          <a:ln cap="flat" w="9525">
            <a:solidFill>
              <a:srgbClr val="0021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1317258" y="2798069"/>
            <a:ext cx="3226528" cy="4018084"/>
            <a:chOff x="0" y="0"/>
            <a:chExt cx="4302038" cy="5357445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10"/>
            <a:srcRect l="27415" t="0" r="27415" b="0"/>
            <a:stretch>
              <a:fillRect/>
            </a:stretch>
          </p:blipFill>
          <p:spPr>
            <a:xfrm flipH="false" flipV="false">
              <a:off x="0" y="0"/>
              <a:ext cx="4302038" cy="5357445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14358254" y="3600309"/>
            <a:ext cx="3595986" cy="4801559"/>
            <a:chOff x="0" y="0"/>
            <a:chExt cx="39561573" cy="528247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12700" y="-12700"/>
              <a:ext cx="39586973" cy="52850194"/>
            </a:xfrm>
            <a:custGeom>
              <a:avLst/>
              <a:gdLst/>
              <a:ahLst/>
              <a:cxnLst/>
              <a:rect r="r" b="b" t="t" l="l"/>
              <a:pathLst>
                <a:path h="52850194" w="39586973">
                  <a:moveTo>
                    <a:pt x="38724644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51987862"/>
                  </a:lnTo>
                  <a:cubicBezTo>
                    <a:pt x="0" y="52460302"/>
                    <a:pt x="389890" y="52850194"/>
                    <a:pt x="862330" y="52850194"/>
                  </a:cubicBezTo>
                  <a:lnTo>
                    <a:pt x="38724644" y="52850194"/>
                  </a:lnTo>
                  <a:cubicBezTo>
                    <a:pt x="39197083" y="52850194"/>
                    <a:pt x="39586973" y="52460302"/>
                    <a:pt x="39586973" y="51987862"/>
                  </a:cubicBezTo>
                  <a:lnTo>
                    <a:pt x="39586973" y="862330"/>
                  </a:lnTo>
                  <a:cubicBezTo>
                    <a:pt x="39586973" y="389890"/>
                    <a:pt x="39197083" y="0"/>
                    <a:pt x="38724644" y="0"/>
                  </a:cubicBezTo>
                  <a:close/>
                  <a:moveTo>
                    <a:pt x="39396473" y="927100"/>
                  </a:moveTo>
                  <a:lnTo>
                    <a:pt x="39396473" y="51987862"/>
                  </a:lnTo>
                  <a:cubicBezTo>
                    <a:pt x="39396473" y="52354894"/>
                    <a:pt x="39091673" y="52659694"/>
                    <a:pt x="38724644" y="52659694"/>
                  </a:cubicBezTo>
                  <a:lnTo>
                    <a:pt x="862330" y="52659694"/>
                  </a:lnTo>
                  <a:cubicBezTo>
                    <a:pt x="495300" y="52659694"/>
                    <a:pt x="190500" y="52354894"/>
                    <a:pt x="190500" y="5198786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38724644" y="190500"/>
                  </a:lnTo>
                  <a:cubicBezTo>
                    <a:pt x="39091673" y="190500"/>
                    <a:pt x="39396473" y="495300"/>
                    <a:pt x="39396473" y="862330"/>
                  </a:cubicBezTo>
                  <a:lnTo>
                    <a:pt x="39396473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4528159" y="3836376"/>
            <a:ext cx="638682" cy="161267"/>
          </a:xfrm>
          <a:custGeom>
            <a:avLst/>
            <a:gdLst/>
            <a:ahLst/>
            <a:cxnLst/>
            <a:rect r="r" b="b" t="t" l="l"/>
            <a:pathLst>
              <a:path h="161267" w="638682">
                <a:moveTo>
                  <a:pt x="0" y="0"/>
                </a:moveTo>
                <a:lnTo>
                  <a:pt x="638681" y="0"/>
                </a:lnTo>
                <a:lnTo>
                  <a:pt x="638681" y="161267"/>
                </a:lnTo>
                <a:lnTo>
                  <a:pt x="0" y="161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15504561" y="3924793"/>
            <a:ext cx="2257375" cy="0"/>
          </a:xfrm>
          <a:prstGeom prst="line">
            <a:avLst/>
          </a:prstGeom>
          <a:ln cap="flat" w="9525">
            <a:solidFill>
              <a:srgbClr val="00213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4535408" y="4179061"/>
            <a:ext cx="3226528" cy="4018084"/>
            <a:chOff x="0" y="0"/>
            <a:chExt cx="4302038" cy="5357445"/>
          </a:xfrm>
        </p:grpSpPr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11"/>
            <a:srcRect l="40759" t="0" r="14619" b="0"/>
            <a:stretch>
              <a:fillRect/>
            </a:stretch>
          </p:blipFill>
          <p:spPr>
            <a:xfrm flipH="false" flipV="false">
              <a:off x="0" y="0"/>
              <a:ext cx="4302038" cy="5357445"/>
            </a:xfrm>
            <a:prstGeom prst="rect">
              <a:avLst/>
            </a:prstGeom>
          </p:spPr>
        </p:pic>
      </p:grpSp>
      <p:sp>
        <p:nvSpPr>
          <p:cNvPr name="TextBox 26" id="26"/>
          <p:cNvSpPr txBox="true"/>
          <p:nvPr/>
        </p:nvSpPr>
        <p:spPr>
          <a:xfrm rot="0">
            <a:off x="1063101" y="2231369"/>
            <a:ext cx="8883785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>
                <a:solidFill>
                  <a:srgbClr val="002137"/>
                </a:solidFill>
                <a:latin typeface="Archivo Black"/>
                <a:ea typeface="Archivo Black"/>
                <a:cs typeface="Archivo Black"/>
                <a:sym typeface="Archivo Black"/>
              </a:rPr>
              <a:t>PASOS A SEGUIR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6699" y="3977294"/>
            <a:ext cx="9916589" cy="433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7677" indent="-258839" lvl="1">
              <a:lnSpc>
                <a:spcPts val="3836"/>
              </a:lnSpc>
              <a:buFont typeface="Arial"/>
              <a:buChar char="•"/>
            </a:pPr>
            <a:r>
              <a:rPr lang="en-US" sz="2397" spc="71">
                <a:solidFill>
                  <a:srgbClr val="002138"/>
                </a:solidFill>
                <a:latin typeface="Montserrat"/>
                <a:ea typeface="Montserrat"/>
                <a:cs typeface="Montserrat"/>
                <a:sym typeface="Montserrat"/>
              </a:rPr>
              <a:t>Documentar los requerimientos del proyecto, incluyendo los casos de uso y criterios de aceptación.</a:t>
            </a:r>
          </a:p>
          <a:p>
            <a:pPr algn="just">
              <a:lnSpc>
                <a:spcPts val="3836"/>
              </a:lnSpc>
            </a:pPr>
          </a:p>
          <a:p>
            <a:pPr algn="just" marL="517677" indent="-258839" lvl="1">
              <a:lnSpc>
                <a:spcPts val="3836"/>
              </a:lnSpc>
              <a:buFont typeface="Arial"/>
              <a:buChar char="•"/>
            </a:pPr>
            <a:r>
              <a:rPr lang="en-US" sz="2397" spc="71">
                <a:solidFill>
                  <a:srgbClr val="002138"/>
                </a:solidFill>
                <a:latin typeface="Montserrat"/>
                <a:ea typeface="Montserrat"/>
                <a:cs typeface="Montserrat"/>
                <a:sym typeface="Montserrat"/>
              </a:rPr>
              <a:t>Crear un backlog con todas las tareas a realizar.</a:t>
            </a:r>
          </a:p>
          <a:p>
            <a:pPr algn="just">
              <a:lnSpc>
                <a:spcPts val="3836"/>
              </a:lnSpc>
            </a:pPr>
          </a:p>
          <a:p>
            <a:pPr algn="just" marL="517677" indent="-258839" lvl="1">
              <a:lnSpc>
                <a:spcPts val="3836"/>
              </a:lnSpc>
              <a:buFont typeface="Arial"/>
              <a:buChar char="•"/>
            </a:pPr>
            <a:r>
              <a:rPr lang="en-US" sz="2397" spc="71">
                <a:solidFill>
                  <a:srgbClr val="002138"/>
                </a:solidFill>
                <a:latin typeface="Montserrat"/>
                <a:ea typeface="Montserrat"/>
                <a:cs typeface="Montserrat"/>
                <a:sym typeface="Montserrat"/>
              </a:rPr>
              <a:t>Diseñar wireframes y prototipos iniciales de la interfaz.</a:t>
            </a:r>
          </a:p>
          <a:p>
            <a:pPr algn="just">
              <a:lnSpc>
                <a:spcPts val="3836"/>
              </a:lnSpc>
            </a:pPr>
          </a:p>
          <a:p>
            <a:pPr algn="just" marL="517677" indent="-258839" lvl="1">
              <a:lnSpc>
                <a:spcPts val="3836"/>
              </a:lnSpc>
              <a:buFont typeface="Arial"/>
              <a:buChar char="•"/>
            </a:pPr>
            <a:r>
              <a:rPr lang="en-US" sz="2397" spc="71">
                <a:solidFill>
                  <a:srgbClr val="002138"/>
                </a:solidFill>
                <a:latin typeface="Montserrat"/>
                <a:ea typeface="Montserrat"/>
                <a:cs typeface="Montserrat"/>
                <a:sym typeface="Montserrat"/>
              </a:rPr>
              <a:t>Validar los requerimientos y prototipos con el cliente.</a:t>
            </a:r>
          </a:p>
          <a:p>
            <a:pPr algn="just">
              <a:lnSpc>
                <a:spcPts val="383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8224" y="8697942"/>
            <a:ext cx="2131553" cy="734666"/>
            <a:chOff x="0" y="0"/>
            <a:chExt cx="2842071" cy="97955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842071" cy="979554"/>
              <a:chOff x="0" y="0"/>
              <a:chExt cx="1913890" cy="6604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31750" y="31750"/>
                <a:ext cx="1850390" cy="596900"/>
              </a:xfrm>
              <a:custGeom>
                <a:avLst/>
                <a:gdLst/>
                <a:ahLst/>
                <a:cxnLst/>
                <a:rect r="r" b="b" t="t" l="l"/>
                <a:pathLst>
                  <a:path h="596900" w="1850390">
                    <a:moveTo>
                      <a:pt x="1757680" y="596900"/>
                    </a:moveTo>
                    <a:lnTo>
                      <a:pt x="92710" y="596900"/>
                    </a:lnTo>
                    <a:cubicBezTo>
                      <a:pt x="41910" y="596900"/>
                      <a:pt x="0" y="554990"/>
                      <a:pt x="0" y="50419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6410" y="0"/>
                    </a:lnTo>
                    <a:cubicBezTo>
                      <a:pt x="1807210" y="0"/>
                      <a:pt x="1849120" y="41910"/>
                      <a:pt x="1849120" y="92710"/>
                    </a:cubicBezTo>
                    <a:lnTo>
                      <a:pt x="1849120" y="502920"/>
                    </a:lnTo>
                    <a:cubicBezTo>
                      <a:pt x="1850390" y="554990"/>
                      <a:pt x="1808480" y="596900"/>
                      <a:pt x="1757680" y="596900"/>
                    </a:cubicBezTo>
                    <a:close/>
                  </a:path>
                </a:pathLst>
              </a:custGeom>
              <a:solidFill>
                <a:srgbClr val="F5F6F8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1389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913890">
                    <a:moveTo>
                      <a:pt x="1789430" y="59690"/>
                    </a:moveTo>
                    <a:cubicBezTo>
                      <a:pt x="1824990" y="59690"/>
                      <a:pt x="1854200" y="88900"/>
                      <a:pt x="1854200" y="124460"/>
                    </a:cubicBezTo>
                    <a:lnTo>
                      <a:pt x="1854200" y="535940"/>
                    </a:lnTo>
                    <a:cubicBezTo>
                      <a:pt x="1854200" y="571500"/>
                      <a:pt x="1824990" y="600710"/>
                      <a:pt x="1789430" y="600710"/>
                    </a:cubicBezTo>
                    <a:lnTo>
                      <a:pt x="124460" y="600710"/>
                    </a:lnTo>
                    <a:cubicBezTo>
                      <a:pt x="88900" y="600710"/>
                      <a:pt x="59690" y="571500"/>
                      <a:pt x="59690" y="53594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89430" y="59690"/>
                    </a:lnTo>
                    <a:moveTo>
                      <a:pt x="178943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35940"/>
                    </a:lnTo>
                    <a:cubicBezTo>
                      <a:pt x="0" y="604520"/>
                      <a:pt x="55880" y="660400"/>
                      <a:pt x="124460" y="660400"/>
                    </a:cubicBezTo>
                    <a:lnTo>
                      <a:pt x="1789430" y="660400"/>
                    </a:lnTo>
                    <a:cubicBezTo>
                      <a:pt x="1858010" y="660400"/>
                      <a:pt x="1913890" y="604520"/>
                      <a:pt x="1913890" y="535940"/>
                    </a:cubicBezTo>
                    <a:lnTo>
                      <a:pt x="1913890" y="124460"/>
                    </a:lnTo>
                    <a:cubicBezTo>
                      <a:pt x="1913890" y="55880"/>
                      <a:pt x="1858010" y="0"/>
                      <a:pt x="1789430" y="0"/>
                    </a:cubicBezTo>
                    <a:close/>
                  </a:path>
                </a:pathLst>
              </a:custGeom>
              <a:solidFill>
                <a:srgbClr val="002138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81575" y="239587"/>
              <a:ext cx="267892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61313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Finalizar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000500"/>
            <a:ext cx="16230600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GRACIAS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158512" y="0"/>
            <a:ext cx="18446512" cy="1028700"/>
            <a:chOff x="0" y="0"/>
            <a:chExt cx="23191282" cy="12933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191282" cy="1293300"/>
            </a:xfrm>
            <a:custGeom>
              <a:avLst/>
              <a:gdLst/>
              <a:ahLst/>
              <a:cxnLst/>
              <a:rect r="r" b="b" t="t" l="l"/>
              <a:pathLst>
                <a:path h="1293300" w="23191282">
                  <a:moveTo>
                    <a:pt x="0" y="0"/>
                  </a:moveTo>
                  <a:lnTo>
                    <a:pt x="23191282" y="0"/>
                  </a:lnTo>
                  <a:lnTo>
                    <a:pt x="23191282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1174587"/>
            <a:chOff x="0" y="0"/>
            <a:chExt cx="22991997" cy="14767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56947" y="259200"/>
            <a:ext cx="14916011" cy="548400"/>
            <a:chOff x="0" y="0"/>
            <a:chExt cx="73915385" cy="27175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3916654" cy="2717564"/>
            </a:xfrm>
            <a:custGeom>
              <a:avLst/>
              <a:gdLst/>
              <a:ahLst/>
              <a:cxnLst/>
              <a:rect r="r" b="b" t="t" l="l"/>
              <a:pathLst>
                <a:path h="2717564" w="73916654">
                  <a:moveTo>
                    <a:pt x="73362933" y="2717564"/>
                  </a:moveTo>
                  <a:lnTo>
                    <a:pt x="553720" y="2717564"/>
                  </a:lnTo>
                  <a:cubicBezTo>
                    <a:pt x="247650" y="2717564"/>
                    <a:pt x="0" y="2109384"/>
                    <a:pt x="0" y="1360490"/>
                  </a:cubicBezTo>
                  <a:cubicBezTo>
                    <a:pt x="0" y="608476"/>
                    <a:pt x="247650" y="0"/>
                    <a:pt x="553720" y="0"/>
                  </a:cubicBezTo>
                  <a:lnTo>
                    <a:pt x="73362933" y="0"/>
                  </a:lnTo>
                  <a:cubicBezTo>
                    <a:pt x="73669004" y="0"/>
                    <a:pt x="73916654" y="608476"/>
                    <a:pt x="73916654" y="1360490"/>
                  </a:cubicBezTo>
                  <a:cubicBezTo>
                    <a:pt x="73915383" y="2109384"/>
                    <a:pt x="73667733" y="2717564"/>
                    <a:pt x="73362933" y="2717564"/>
                  </a:cubicBezTo>
                  <a:close/>
                </a:path>
              </a:pathLst>
            </a:custGeom>
            <a:solidFill>
              <a:srgbClr val="EBEDEF">
                <a:alpha val="63922"/>
              </a:srgbClr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179081" y="295276"/>
            <a:ext cx="438148" cy="438148"/>
          </a:xfrm>
          <a:custGeom>
            <a:avLst/>
            <a:gdLst/>
            <a:ahLst/>
            <a:cxnLst/>
            <a:rect r="r" b="b" t="t" l="l"/>
            <a:pathLst>
              <a:path h="438148" w="438148">
                <a:moveTo>
                  <a:pt x="0" y="0"/>
                </a:moveTo>
                <a:lnTo>
                  <a:pt x="438147" y="0"/>
                </a:lnTo>
                <a:lnTo>
                  <a:pt x="438147" y="438148"/>
                </a:lnTo>
                <a:lnTo>
                  <a:pt x="0" y="438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23351" y="294668"/>
            <a:ext cx="1344239" cy="446959"/>
          </a:xfrm>
          <a:custGeom>
            <a:avLst/>
            <a:gdLst/>
            <a:ahLst/>
            <a:cxnLst/>
            <a:rect r="r" b="b" t="t" l="l"/>
            <a:pathLst>
              <a:path h="446959" w="1344239">
                <a:moveTo>
                  <a:pt x="0" y="0"/>
                </a:moveTo>
                <a:lnTo>
                  <a:pt x="1344239" y="0"/>
                </a:lnTo>
                <a:lnTo>
                  <a:pt x="1344239" y="446959"/>
                </a:lnTo>
                <a:lnTo>
                  <a:pt x="0" y="44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404656" y="238495"/>
            <a:ext cx="624044" cy="534338"/>
          </a:xfrm>
          <a:custGeom>
            <a:avLst/>
            <a:gdLst/>
            <a:ahLst/>
            <a:cxnLst/>
            <a:rect r="r" b="b" t="t" l="l"/>
            <a:pathLst>
              <a:path h="534338" w="624044">
                <a:moveTo>
                  <a:pt x="624044" y="0"/>
                </a:moveTo>
                <a:lnTo>
                  <a:pt x="0" y="0"/>
                </a:lnTo>
                <a:lnTo>
                  <a:pt x="0" y="534338"/>
                </a:lnTo>
                <a:lnTo>
                  <a:pt x="624044" y="534338"/>
                </a:lnTo>
                <a:lnTo>
                  <a:pt x="62404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1167" y="306527"/>
            <a:ext cx="293220" cy="415646"/>
          </a:xfrm>
          <a:custGeom>
            <a:avLst/>
            <a:gdLst/>
            <a:ahLst/>
            <a:cxnLst/>
            <a:rect r="r" b="b" t="t" l="l"/>
            <a:pathLst>
              <a:path h="415646" w="293220">
                <a:moveTo>
                  <a:pt x="0" y="0"/>
                </a:moveTo>
                <a:lnTo>
                  <a:pt x="293220" y="0"/>
                </a:lnTo>
                <a:lnTo>
                  <a:pt x="293220" y="415646"/>
                </a:lnTo>
                <a:lnTo>
                  <a:pt x="0" y="415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39699">
            <a:off x="9970579" y="9097401"/>
            <a:ext cx="478395" cy="750423"/>
          </a:xfrm>
          <a:custGeom>
            <a:avLst/>
            <a:gdLst/>
            <a:ahLst/>
            <a:cxnLst/>
            <a:rect r="r" b="b" t="t" l="l"/>
            <a:pathLst>
              <a:path h="750423" w="478395">
                <a:moveTo>
                  <a:pt x="0" y="0"/>
                </a:moveTo>
                <a:lnTo>
                  <a:pt x="478395" y="0"/>
                </a:lnTo>
                <a:lnTo>
                  <a:pt x="478395" y="750423"/>
                </a:lnTo>
                <a:lnTo>
                  <a:pt x="0" y="750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4952" y="1954128"/>
            <a:ext cx="4738542" cy="2342056"/>
            <a:chOff x="0" y="0"/>
            <a:chExt cx="1248011" cy="6168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8011" cy="616838"/>
            </a:xfrm>
            <a:custGeom>
              <a:avLst/>
              <a:gdLst/>
              <a:ahLst/>
              <a:cxnLst/>
              <a:rect r="r" b="b" t="t" l="l"/>
              <a:pathLst>
                <a:path h="616838" w="1248011">
                  <a:moveTo>
                    <a:pt x="24507" y="0"/>
                  </a:moveTo>
                  <a:lnTo>
                    <a:pt x="1223504" y="0"/>
                  </a:lnTo>
                  <a:cubicBezTo>
                    <a:pt x="1230004" y="0"/>
                    <a:pt x="1236237" y="2582"/>
                    <a:pt x="1240833" y="7178"/>
                  </a:cubicBezTo>
                  <a:cubicBezTo>
                    <a:pt x="1245429" y="11774"/>
                    <a:pt x="1248011" y="18008"/>
                    <a:pt x="1248011" y="24507"/>
                  </a:cubicBezTo>
                  <a:lnTo>
                    <a:pt x="1248011" y="592330"/>
                  </a:lnTo>
                  <a:cubicBezTo>
                    <a:pt x="1248011" y="598830"/>
                    <a:pt x="1245429" y="605064"/>
                    <a:pt x="1240833" y="609660"/>
                  </a:cubicBezTo>
                  <a:cubicBezTo>
                    <a:pt x="1236237" y="614256"/>
                    <a:pt x="1230004" y="616838"/>
                    <a:pt x="1223504" y="616838"/>
                  </a:cubicBezTo>
                  <a:lnTo>
                    <a:pt x="24507" y="616838"/>
                  </a:lnTo>
                  <a:cubicBezTo>
                    <a:pt x="18008" y="616838"/>
                    <a:pt x="11774" y="614256"/>
                    <a:pt x="7178" y="609660"/>
                  </a:cubicBezTo>
                  <a:cubicBezTo>
                    <a:pt x="2582" y="605064"/>
                    <a:pt x="0" y="598830"/>
                    <a:pt x="0" y="592330"/>
                  </a:cubicBezTo>
                  <a:lnTo>
                    <a:pt x="0" y="24507"/>
                  </a:lnTo>
                  <a:cubicBezTo>
                    <a:pt x="0" y="18008"/>
                    <a:pt x="2582" y="11774"/>
                    <a:pt x="7178" y="7178"/>
                  </a:cubicBezTo>
                  <a:cubicBezTo>
                    <a:pt x="11774" y="2582"/>
                    <a:pt x="18008" y="0"/>
                    <a:pt x="24507" y="0"/>
                  </a:cubicBezTo>
                  <a:close/>
                </a:path>
              </a:pathLst>
            </a:custGeom>
            <a:solidFill>
              <a:srgbClr val="F5F6F8"/>
            </a:solidFill>
            <a:ln w="28575" cap="sq">
              <a:solidFill>
                <a:srgbClr val="0021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248011" cy="635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64995" y="1954128"/>
            <a:ext cx="1079007" cy="2342056"/>
            <a:chOff x="0" y="0"/>
            <a:chExt cx="284183" cy="6168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4183" cy="616838"/>
            </a:xfrm>
            <a:custGeom>
              <a:avLst/>
              <a:gdLst/>
              <a:ahLst/>
              <a:cxnLst/>
              <a:rect r="r" b="b" t="t" l="l"/>
              <a:pathLst>
                <a:path h="616838" w="284183">
                  <a:moveTo>
                    <a:pt x="142091" y="0"/>
                  </a:moveTo>
                  <a:lnTo>
                    <a:pt x="142091" y="0"/>
                  </a:lnTo>
                  <a:cubicBezTo>
                    <a:pt x="179777" y="0"/>
                    <a:pt x="215918" y="14970"/>
                    <a:pt x="242565" y="41618"/>
                  </a:cubicBezTo>
                  <a:cubicBezTo>
                    <a:pt x="269213" y="68265"/>
                    <a:pt x="284183" y="104406"/>
                    <a:pt x="284183" y="142091"/>
                  </a:cubicBezTo>
                  <a:lnTo>
                    <a:pt x="284183" y="474746"/>
                  </a:lnTo>
                  <a:cubicBezTo>
                    <a:pt x="284183" y="553221"/>
                    <a:pt x="220566" y="616838"/>
                    <a:pt x="142091" y="616838"/>
                  </a:cubicBezTo>
                  <a:lnTo>
                    <a:pt x="142091" y="616838"/>
                  </a:lnTo>
                  <a:cubicBezTo>
                    <a:pt x="104406" y="616838"/>
                    <a:pt x="68265" y="601867"/>
                    <a:pt x="41618" y="575220"/>
                  </a:cubicBezTo>
                  <a:cubicBezTo>
                    <a:pt x="14970" y="548573"/>
                    <a:pt x="0" y="512431"/>
                    <a:pt x="0" y="474746"/>
                  </a:cubicBezTo>
                  <a:lnTo>
                    <a:pt x="0" y="142091"/>
                  </a:lnTo>
                  <a:cubicBezTo>
                    <a:pt x="0" y="63617"/>
                    <a:pt x="63617" y="0"/>
                    <a:pt x="142091" y="0"/>
                  </a:cubicBezTo>
                  <a:close/>
                </a:path>
              </a:pathLst>
            </a:custGeom>
            <a:solidFill>
              <a:srgbClr val="F5F6F8"/>
            </a:solidFill>
            <a:ln w="28575" cap="rnd">
              <a:solidFill>
                <a:srgbClr val="00213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84183" cy="635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67411" y="2788068"/>
            <a:ext cx="674175" cy="674175"/>
          </a:xfrm>
          <a:custGeom>
            <a:avLst/>
            <a:gdLst/>
            <a:ahLst/>
            <a:cxnLst/>
            <a:rect r="r" b="b" t="t" l="l"/>
            <a:pathLst>
              <a:path h="674175" w="674175">
                <a:moveTo>
                  <a:pt x="0" y="0"/>
                </a:moveTo>
                <a:lnTo>
                  <a:pt x="674175" y="0"/>
                </a:lnTo>
                <a:lnTo>
                  <a:pt x="674175" y="674176"/>
                </a:lnTo>
                <a:lnTo>
                  <a:pt x="0" y="67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548091"/>
            <a:ext cx="18288000" cy="1174587"/>
            <a:chOff x="0" y="0"/>
            <a:chExt cx="22991997" cy="14767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4158304" y="2820356"/>
            <a:ext cx="247183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6"/>
              </a:lnSpc>
              <a:spcBef>
                <a:spcPct val="0"/>
              </a:spcBef>
            </a:pPr>
            <a:r>
              <a:rPr lang="en-US" sz="3922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ÍNDICE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064744" y="1834810"/>
            <a:ext cx="7117535" cy="7098648"/>
            <a:chOff x="0" y="0"/>
            <a:chExt cx="63989760" cy="638199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2700" y="-12700"/>
              <a:ext cx="64015162" cy="63845356"/>
            </a:xfrm>
            <a:custGeom>
              <a:avLst/>
              <a:gdLst/>
              <a:ahLst/>
              <a:cxnLst/>
              <a:rect r="r" b="b" t="t" l="l"/>
              <a:pathLst>
                <a:path h="63845356" w="64015162">
                  <a:moveTo>
                    <a:pt x="63152827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62983027"/>
                  </a:lnTo>
                  <a:cubicBezTo>
                    <a:pt x="0" y="63455469"/>
                    <a:pt x="389890" y="63845356"/>
                    <a:pt x="862330" y="63845356"/>
                  </a:cubicBezTo>
                  <a:lnTo>
                    <a:pt x="63152827" y="63845356"/>
                  </a:lnTo>
                  <a:cubicBezTo>
                    <a:pt x="63625270" y="63845356"/>
                    <a:pt x="64015162" y="63455469"/>
                    <a:pt x="64015162" y="62983027"/>
                  </a:cubicBezTo>
                  <a:lnTo>
                    <a:pt x="64015162" y="862330"/>
                  </a:lnTo>
                  <a:cubicBezTo>
                    <a:pt x="64015162" y="389890"/>
                    <a:pt x="63625270" y="0"/>
                    <a:pt x="63152827" y="0"/>
                  </a:cubicBezTo>
                  <a:close/>
                  <a:moveTo>
                    <a:pt x="63824662" y="927100"/>
                  </a:moveTo>
                  <a:lnTo>
                    <a:pt x="63824662" y="62983027"/>
                  </a:lnTo>
                  <a:cubicBezTo>
                    <a:pt x="63824662" y="63350056"/>
                    <a:pt x="63519862" y="63654856"/>
                    <a:pt x="63152827" y="63654856"/>
                  </a:cubicBezTo>
                  <a:lnTo>
                    <a:pt x="862330" y="63654856"/>
                  </a:lnTo>
                  <a:cubicBezTo>
                    <a:pt x="495300" y="63654856"/>
                    <a:pt x="190500" y="63350056"/>
                    <a:pt x="190500" y="62983027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3152827" y="190500"/>
                  </a:lnTo>
                  <a:cubicBezTo>
                    <a:pt x="63519862" y="190500"/>
                    <a:pt x="63824662" y="495300"/>
                    <a:pt x="63824662" y="862330"/>
                  </a:cubicBezTo>
                  <a:lnTo>
                    <a:pt x="63824662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374556" y="2818554"/>
            <a:ext cx="5428809" cy="5428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1173" indent="-325587" lvl="1">
              <a:lnSpc>
                <a:spcPts val="5428"/>
              </a:lnSpc>
              <a:buAutoNum type="arabicPeriod" startAt="1"/>
            </a:pPr>
            <a:r>
              <a:rPr lang="en-US" sz="3016">
                <a:solidFill>
                  <a:srgbClr val="0021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</a:t>
            </a:r>
          </a:p>
          <a:p>
            <a:pPr algn="just" marL="651173" indent="-325587" lvl="1">
              <a:lnSpc>
                <a:spcPts val="5428"/>
              </a:lnSpc>
              <a:buAutoNum type="arabicPeriod" startAt="1"/>
            </a:pPr>
            <a:r>
              <a:rPr lang="en-US" sz="3016">
                <a:solidFill>
                  <a:srgbClr val="0021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Problemática</a:t>
            </a:r>
          </a:p>
          <a:p>
            <a:pPr algn="just" marL="651173" indent="-325587" lvl="1">
              <a:lnSpc>
                <a:spcPts val="5428"/>
              </a:lnSpc>
              <a:buAutoNum type="arabicPeriod" startAt="1"/>
            </a:pPr>
            <a:r>
              <a:rPr lang="en-US" sz="3016">
                <a:solidFill>
                  <a:srgbClr val="0021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Grupo Ojetivo</a:t>
            </a:r>
          </a:p>
          <a:p>
            <a:pPr algn="just" marL="1302347" indent="-434116" lvl="2">
              <a:lnSpc>
                <a:spcPts val="5428"/>
              </a:lnSpc>
              <a:buAutoNum type="alphaLcPeriod" startAt="1"/>
            </a:pPr>
            <a:r>
              <a:rPr lang="en-US" sz="3016">
                <a:solidFill>
                  <a:srgbClr val="0021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Necesidades</a:t>
            </a:r>
          </a:p>
          <a:p>
            <a:pPr algn="just" marL="651173" indent="-325587" lvl="1">
              <a:lnSpc>
                <a:spcPts val="5428"/>
              </a:lnSpc>
              <a:buAutoNum type="arabicPeriod" startAt="1"/>
            </a:pPr>
            <a:r>
              <a:rPr lang="en-US" sz="3016">
                <a:solidFill>
                  <a:srgbClr val="0021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Visión</a:t>
            </a:r>
          </a:p>
          <a:p>
            <a:pPr algn="just" marL="651173" indent="-325587" lvl="1">
              <a:lnSpc>
                <a:spcPts val="5428"/>
              </a:lnSpc>
              <a:buAutoNum type="arabicPeriod" startAt="1"/>
            </a:pPr>
            <a:r>
              <a:rPr lang="en-US" sz="3016">
                <a:solidFill>
                  <a:srgbClr val="0021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Servicio</a:t>
            </a:r>
          </a:p>
          <a:p>
            <a:pPr algn="just" marL="651173" indent="-325587" lvl="1">
              <a:lnSpc>
                <a:spcPts val="5428"/>
              </a:lnSpc>
              <a:buAutoNum type="arabicPeriod" startAt="1"/>
            </a:pPr>
            <a:r>
              <a:rPr lang="en-US" sz="3016">
                <a:solidFill>
                  <a:srgbClr val="0021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Valor</a:t>
            </a:r>
          </a:p>
          <a:p>
            <a:pPr algn="just" marL="651173" indent="-325587" lvl="1">
              <a:lnSpc>
                <a:spcPts val="5428"/>
              </a:lnSpc>
              <a:buAutoNum type="arabicPeriod" startAt="1"/>
            </a:pPr>
            <a:r>
              <a:rPr lang="en-US" sz="3016">
                <a:solidFill>
                  <a:srgbClr val="0021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Pasos a seguir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158512" y="257956"/>
            <a:ext cx="18446512" cy="1028700"/>
            <a:chOff x="0" y="0"/>
            <a:chExt cx="23191282" cy="12933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191282" cy="1293300"/>
            </a:xfrm>
            <a:custGeom>
              <a:avLst/>
              <a:gdLst/>
              <a:ahLst/>
              <a:cxnLst/>
              <a:rect r="r" b="b" t="t" l="l"/>
              <a:pathLst>
                <a:path h="1293300" w="23191282">
                  <a:moveTo>
                    <a:pt x="0" y="0"/>
                  </a:moveTo>
                  <a:lnTo>
                    <a:pt x="23191282" y="0"/>
                  </a:lnTo>
                  <a:lnTo>
                    <a:pt x="23191282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0" y="43656"/>
            <a:ext cx="18288000" cy="1257274"/>
            <a:chOff x="0" y="0"/>
            <a:chExt cx="22991997" cy="15806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991997" cy="1580667"/>
            </a:xfrm>
            <a:custGeom>
              <a:avLst/>
              <a:gdLst/>
              <a:ahLst/>
              <a:cxnLst/>
              <a:rect r="r" b="b" t="t" l="l"/>
              <a:pathLst>
                <a:path h="1580667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580667"/>
                  </a:lnTo>
                  <a:lnTo>
                    <a:pt x="0" y="1580667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6489608" y="366616"/>
            <a:ext cx="1539384" cy="511845"/>
          </a:xfrm>
          <a:custGeom>
            <a:avLst/>
            <a:gdLst/>
            <a:ahLst/>
            <a:cxnLst/>
            <a:rect r="r" b="b" t="t" l="l"/>
            <a:pathLst>
              <a:path h="511845" w="1539384">
                <a:moveTo>
                  <a:pt x="0" y="0"/>
                </a:moveTo>
                <a:lnTo>
                  <a:pt x="1539384" y="0"/>
                </a:lnTo>
                <a:lnTo>
                  <a:pt x="1539384" y="511845"/>
                </a:lnTo>
                <a:lnTo>
                  <a:pt x="0" y="511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9809" y="466125"/>
            <a:ext cx="618891" cy="412336"/>
          </a:xfrm>
          <a:custGeom>
            <a:avLst/>
            <a:gdLst/>
            <a:ahLst/>
            <a:cxnLst/>
            <a:rect r="r" b="b" t="t" l="l"/>
            <a:pathLst>
              <a:path h="412336" w="618891">
                <a:moveTo>
                  <a:pt x="0" y="0"/>
                </a:moveTo>
                <a:lnTo>
                  <a:pt x="618891" y="0"/>
                </a:lnTo>
                <a:lnTo>
                  <a:pt x="618891" y="412336"/>
                </a:lnTo>
                <a:lnTo>
                  <a:pt x="0" y="412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21810" y="2040186"/>
            <a:ext cx="781554" cy="197342"/>
          </a:xfrm>
          <a:custGeom>
            <a:avLst/>
            <a:gdLst/>
            <a:ahLst/>
            <a:cxnLst/>
            <a:rect r="r" b="b" t="t" l="l"/>
            <a:pathLst>
              <a:path h="197342" w="781554">
                <a:moveTo>
                  <a:pt x="0" y="0"/>
                </a:moveTo>
                <a:lnTo>
                  <a:pt x="781554" y="0"/>
                </a:lnTo>
                <a:lnTo>
                  <a:pt x="781554" y="197343"/>
                </a:lnTo>
                <a:lnTo>
                  <a:pt x="0" y="1973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6392"/>
            <a:ext cx="18288000" cy="3117990"/>
            <a:chOff x="0" y="0"/>
            <a:chExt cx="2833290" cy="4830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483058"/>
            </a:xfrm>
            <a:custGeom>
              <a:avLst/>
              <a:gdLst/>
              <a:ahLst/>
              <a:cxnLst/>
              <a:rect r="r" b="b" t="t" l="l"/>
              <a:pathLst>
                <a:path h="483058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483058"/>
                  </a:lnTo>
                  <a:lnTo>
                    <a:pt x="0" y="483058"/>
                  </a:lnTo>
                  <a:close/>
                </a:path>
              </a:pathLst>
            </a:custGeom>
            <a:blipFill>
              <a:blip r:embed="rId2"/>
              <a:stretch>
                <a:fillRect l="0" t="-83291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080883" y="9408178"/>
            <a:ext cx="51784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021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971179" y="1246892"/>
            <a:ext cx="12795837" cy="2213374"/>
            <a:chOff x="0" y="0"/>
            <a:chExt cx="3370097" cy="5829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70097" cy="582946"/>
            </a:xfrm>
            <a:custGeom>
              <a:avLst/>
              <a:gdLst/>
              <a:ahLst/>
              <a:cxnLst/>
              <a:rect r="r" b="b" t="t" l="l"/>
              <a:pathLst>
                <a:path h="582946" w="3370097">
                  <a:moveTo>
                    <a:pt x="21176" y="0"/>
                  </a:moveTo>
                  <a:lnTo>
                    <a:pt x="3348921" y="0"/>
                  </a:lnTo>
                  <a:cubicBezTo>
                    <a:pt x="3360616" y="0"/>
                    <a:pt x="3370097" y="9481"/>
                    <a:pt x="3370097" y="21176"/>
                  </a:cubicBezTo>
                  <a:lnTo>
                    <a:pt x="3370097" y="561770"/>
                  </a:lnTo>
                  <a:cubicBezTo>
                    <a:pt x="3370097" y="567386"/>
                    <a:pt x="3367866" y="572772"/>
                    <a:pt x="3363895" y="576744"/>
                  </a:cubicBezTo>
                  <a:cubicBezTo>
                    <a:pt x="3359923" y="580715"/>
                    <a:pt x="3354537" y="582946"/>
                    <a:pt x="3348921" y="582946"/>
                  </a:cubicBezTo>
                  <a:lnTo>
                    <a:pt x="21176" y="582946"/>
                  </a:lnTo>
                  <a:cubicBezTo>
                    <a:pt x="15560" y="582946"/>
                    <a:pt x="10174" y="580715"/>
                    <a:pt x="6202" y="576744"/>
                  </a:cubicBezTo>
                  <a:cubicBezTo>
                    <a:pt x="2231" y="572772"/>
                    <a:pt x="0" y="567386"/>
                    <a:pt x="0" y="561770"/>
                  </a:cubicBezTo>
                  <a:lnTo>
                    <a:pt x="0" y="21176"/>
                  </a:lnTo>
                  <a:cubicBezTo>
                    <a:pt x="0" y="15560"/>
                    <a:pt x="2231" y="10174"/>
                    <a:pt x="6202" y="6202"/>
                  </a:cubicBezTo>
                  <a:cubicBezTo>
                    <a:pt x="10174" y="2231"/>
                    <a:pt x="15560" y="0"/>
                    <a:pt x="21176" y="0"/>
                  </a:cubicBezTo>
                  <a:close/>
                </a:path>
              </a:pathLst>
            </a:custGeom>
            <a:solidFill>
              <a:srgbClr val="FFFFFF">
                <a:alpha val="5294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70097" cy="6210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58512" y="0"/>
            <a:ext cx="18446512" cy="1028700"/>
            <a:chOff x="0" y="0"/>
            <a:chExt cx="23191282" cy="12933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191282" cy="1293300"/>
            </a:xfrm>
            <a:custGeom>
              <a:avLst/>
              <a:gdLst/>
              <a:ahLst/>
              <a:cxnLst/>
              <a:rect r="r" b="b" t="t" l="l"/>
              <a:pathLst>
                <a:path h="1293300" w="23191282">
                  <a:moveTo>
                    <a:pt x="0" y="0"/>
                  </a:moveTo>
                  <a:lnTo>
                    <a:pt x="23191282" y="0"/>
                  </a:lnTo>
                  <a:lnTo>
                    <a:pt x="23191282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89608" y="237651"/>
            <a:ext cx="1539384" cy="511845"/>
          </a:xfrm>
          <a:custGeom>
            <a:avLst/>
            <a:gdLst/>
            <a:ahLst/>
            <a:cxnLst/>
            <a:rect r="r" b="b" t="t" l="l"/>
            <a:pathLst>
              <a:path h="511845" w="1539384">
                <a:moveTo>
                  <a:pt x="0" y="0"/>
                </a:moveTo>
                <a:lnTo>
                  <a:pt x="1539384" y="0"/>
                </a:lnTo>
                <a:lnTo>
                  <a:pt x="1539384" y="511845"/>
                </a:lnTo>
                <a:lnTo>
                  <a:pt x="0" y="5118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9809" y="287406"/>
            <a:ext cx="618891" cy="412336"/>
          </a:xfrm>
          <a:custGeom>
            <a:avLst/>
            <a:gdLst/>
            <a:ahLst/>
            <a:cxnLst/>
            <a:rect r="r" b="b" t="t" l="l"/>
            <a:pathLst>
              <a:path h="412336" w="618891">
                <a:moveTo>
                  <a:pt x="0" y="0"/>
                </a:moveTo>
                <a:lnTo>
                  <a:pt x="618891" y="0"/>
                </a:lnTo>
                <a:lnTo>
                  <a:pt x="618891" y="412336"/>
                </a:lnTo>
                <a:lnTo>
                  <a:pt x="0" y="412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80526" y="4792817"/>
            <a:ext cx="10782936" cy="3801063"/>
            <a:chOff x="0" y="0"/>
            <a:chExt cx="96943320" cy="341732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2700" y="-12700"/>
              <a:ext cx="96968723" cy="34198623"/>
            </a:xfrm>
            <a:custGeom>
              <a:avLst/>
              <a:gdLst/>
              <a:ahLst/>
              <a:cxnLst/>
              <a:rect r="r" b="b" t="t" l="l"/>
              <a:pathLst>
                <a:path h="34198623" w="96968723">
                  <a:moveTo>
                    <a:pt x="96106388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33336294"/>
                  </a:lnTo>
                  <a:cubicBezTo>
                    <a:pt x="0" y="33808733"/>
                    <a:pt x="389890" y="34198623"/>
                    <a:pt x="862330" y="34198623"/>
                  </a:cubicBezTo>
                  <a:lnTo>
                    <a:pt x="96106388" y="34198623"/>
                  </a:lnTo>
                  <a:cubicBezTo>
                    <a:pt x="96578831" y="34198623"/>
                    <a:pt x="96968723" y="33808733"/>
                    <a:pt x="96968723" y="33336294"/>
                  </a:cubicBezTo>
                  <a:lnTo>
                    <a:pt x="96968723" y="862330"/>
                  </a:lnTo>
                  <a:cubicBezTo>
                    <a:pt x="96968723" y="389890"/>
                    <a:pt x="96578831" y="0"/>
                    <a:pt x="96106388" y="0"/>
                  </a:cubicBezTo>
                  <a:close/>
                  <a:moveTo>
                    <a:pt x="96778223" y="927100"/>
                  </a:moveTo>
                  <a:lnTo>
                    <a:pt x="96778223" y="33336294"/>
                  </a:lnTo>
                  <a:cubicBezTo>
                    <a:pt x="96778223" y="33703323"/>
                    <a:pt x="96473423" y="34008123"/>
                    <a:pt x="96106388" y="34008123"/>
                  </a:cubicBezTo>
                  <a:lnTo>
                    <a:pt x="862330" y="34008123"/>
                  </a:lnTo>
                  <a:cubicBezTo>
                    <a:pt x="495300" y="34008123"/>
                    <a:pt x="190500" y="33703323"/>
                    <a:pt x="190500" y="33336294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96106388" y="190500"/>
                  </a:lnTo>
                  <a:cubicBezTo>
                    <a:pt x="96473423" y="190500"/>
                    <a:pt x="96778223" y="495300"/>
                    <a:pt x="96778223" y="862330"/>
                  </a:cubicBezTo>
                  <a:lnTo>
                    <a:pt x="96778223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332918" y="5613646"/>
            <a:ext cx="10278152" cy="318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6"/>
              </a:lnSpc>
            </a:pPr>
            <a:r>
              <a:rPr lang="en-US" sz="2297" spc="68">
                <a:solidFill>
                  <a:srgbClr val="FF3131"/>
                </a:solidFill>
                <a:latin typeface="Montserrat"/>
                <a:ea typeface="Montserrat"/>
                <a:cs typeface="Montserrat"/>
                <a:sym typeface="Montserrat"/>
              </a:rPr>
              <a:t>Bastián Farías, </a:t>
            </a:r>
            <a:r>
              <a:rPr lang="en-US" sz="2297" spc="68">
                <a:solidFill>
                  <a:srgbClr val="002138"/>
                </a:solidFill>
                <a:latin typeface="Montserrat"/>
                <a:ea typeface="Montserrat"/>
                <a:cs typeface="Montserrat"/>
                <a:sym typeface="Montserrat"/>
              </a:rPr>
              <a:t>Coordinador de equipos y selecciones de Duoc UC, plantea que actualmente </a:t>
            </a:r>
            <a:r>
              <a:rPr lang="en-US" sz="2297" spc="68" u="sng">
                <a:solidFill>
                  <a:srgbClr val="002138"/>
                </a:solidFill>
                <a:latin typeface="Montserrat"/>
                <a:ea typeface="Montserrat"/>
                <a:cs typeface="Montserrat"/>
                <a:sym typeface="Montserrat"/>
              </a:rPr>
              <a:t>no existe</a:t>
            </a:r>
            <a:r>
              <a:rPr lang="en-US" sz="2297" spc="68">
                <a:solidFill>
                  <a:srgbClr val="002138"/>
                </a:solidFill>
                <a:latin typeface="Montserrat"/>
                <a:ea typeface="Montserrat"/>
                <a:cs typeface="Montserrat"/>
                <a:sym typeface="Montserrat"/>
              </a:rPr>
              <a:t> una interfaz que permita  optimizar las actividades administrativas, gestión la asistencia y el rendimiento de los seleccionados en cada disciplina, y que al mismo tiempo, mejore la visibilidad de las selecciones y talleres deportivos.</a:t>
            </a:r>
          </a:p>
          <a:p>
            <a:pPr algn="just">
              <a:lnSpc>
                <a:spcPts val="3216"/>
              </a:lnSpc>
            </a:pPr>
          </a:p>
          <a:p>
            <a:pPr algn="just">
              <a:lnSpc>
                <a:spcPts val="3216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688243" y="5044829"/>
            <a:ext cx="781554" cy="197342"/>
          </a:xfrm>
          <a:custGeom>
            <a:avLst/>
            <a:gdLst/>
            <a:ahLst/>
            <a:cxnLst/>
            <a:rect r="r" b="b" t="t" l="l"/>
            <a:pathLst>
              <a:path h="197342" w="781554">
                <a:moveTo>
                  <a:pt x="0" y="0"/>
                </a:moveTo>
                <a:lnTo>
                  <a:pt x="781554" y="0"/>
                </a:lnTo>
                <a:lnTo>
                  <a:pt x="781554" y="197342"/>
                </a:lnTo>
                <a:lnTo>
                  <a:pt x="0" y="1973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965709" y="2601020"/>
            <a:ext cx="7927498" cy="7033853"/>
            <a:chOff x="0" y="0"/>
            <a:chExt cx="10569998" cy="937847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69998" cy="9378471"/>
            </a:xfrm>
            <a:custGeom>
              <a:avLst/>
              <a:gdLst/>
              <a:ahLst/>
              <a:cxnLst/>
              <a:rect r="r" b="b" t="t" l="l"/>
              <a:pathLst>
                <a:path h="9378471" w="10569998">
                  <a:moveTo>
                    <a:pt x="0" y="0"/>
                  </a:moveTo>
                  <a:lnTo>
                    <a:pt x="10569998" y="0"/>
                  </a:lnTo>
                  <a:lnTo>
                    <a:pt x="10569998" y="9378471"/>
                  </a:lnTo>
                  <a:lnTo>
                    <a:pt x="0" y="9378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362498">
              <a:off x="5823085" y="5005853"/>
              <a:ext cx="1311513" cy="463449"/>
            </a:xfrm>
            <a:custGeom>
              <a:avLst/>
              <a:gdLst/>
              <a:ahLst/>
              <a:cxnLst/>
              <a:rect r="r" b="b" t="t" l="l"/>
              <a:pathLst>
                <a:path h="463449" w="1311513">
                  <a:moveTo>
                    <a:pt x="0" y="0"/>
                  </a:moveTo>
                  <a:lnTo>
                    <a:pt x="1311513" y="0"/>
                  </a:lnTo>
                  <a:lnTo>
                    <a:pt x="1311513" y="463449"/>
                  </a:lnTo>
                  <a:lnTo>
                    <a:pt x="0" y="463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326189">
              <a:off x="1314457" y="352042"/>
              <a:ext cx="1762690" cy="1982576"/>
            </a:xfrm>
            <a:custGeom>
              <a:avLst/>
              <a:gdLst/>
              <a:ahLst/>
              <a:cxnLst/>
              <a:rect r="r" b="b" t="t" l="l"/>
              <a:pathLst>
                <a:path h="1982576" w="1762690">
                  <a:moveTo>
                    <a:pt x="0" y="0"/>
                  </a:moveTo>
                  <a:lnTo>
                    <a:pt x="1762690" y="0"/>
                  </a:lnTo>
                  <a:lnTo>
                    <a:pt x="1762690" y="1982576"/>
                  </a:lnTo>
                  <a:lnTo>
                    <a:pt x="0" y="1982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362498">
              <a:off x="1848501" y="1715683"/>
              <a:ext cx="576016" cy="260662"/>
            </a:xfrm>
            <a:custGeom>
              <a:avLst/>
              <a:gdLst/>
              <a:ahLst/>
              <a:cxnLst/>
              <a:rect r="r" b="b" t="t" l="l"/>
              <a:pathLst>
                <a:path h="260662" w="576016">
                  <a:moveTo>
                    <a:pt x="0" y="0"/>
                  </a:moveTo>
                  <a:lnTo>
                    <a:pt x="576016" y="0"/>
                  </a:lnTo>
                  <a:lnTo>
                    <a:pt x="576016" y="260662"/>
                  </a:lnTo>
                  <a:lnTo>
                    <a:pt x="0" y="260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7116" t="0" r="-20943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2254360">
              <a:off x="9006457" y="3378673"/>
              <a:ext cx="1126338" cy="1195054"/>
            </a:xfrm>
            <a:custGeom>
              <a:avLst/>
              <a:gdLst/>
              <a:ahLst/>
              <a:cxnLst/>
              <a:rect r="r" b="b" t="t" l="l"/>
              <a:pathLst>
                <a:path h="1195054" w="1126338">
                  <a:moveTo>
                    <a:pt x="0" y="0"/>
                  </a:moveTo>
                  <a:lnTo>
                    <a:pt x="1126339" y="0"/>
                  </a:lnTo>
                  <a:lnTo>
                    <a:pt x="1126339" y="1195054"/>
                  </a:lnTo>
                  <a:lnTo>
                    <a:pt x="0" y="1195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4677372" y="1307405"/>
            <a:ext cx="8762990" cy="1882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98"/>
              </a:lnSpc>
              <a:spcBef>
                <a:spcPct val="0"/>
              </a:spcBef>
            </a:pPr>
            <a:r>
              <a:rPr lang="en-US" sz="10999">
                <a:solidFill>
                  <a:srgbClr val="002137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CONTEXTO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0" y="9548091"/>
            <a:ext cx="18288000" cy="1174587"/>
            <a:chOff x="0" y="0"/>
            <a:chExt cx="22991997" cy="147671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8512" y="0"/>
            <a:ext cx="18446512" cy="1028700"/>
            <a:chOff x="0" y="0"/>
            <a:chExt cx="23191282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91282" cy="1293300"/>
            </a:xfrm>
            <a:custGeom>
              <a:avLst/>
              <a:gdLst/>
              <a:ahLst/>
              <a:cxnLst/>
              <a:rect r="r" b="b" t="t" l="l"/>
              <a:pathLst>
                <a:path h="1293300" w="23191282">
                  <a:moveTo>
                    <a:pt x="0" y="0"/>
                  </a:moveTo>
                  <a:lnTo>
                    <a:pt x="23191282" y="0"/>
                  </a:lnTo>
                  <a:lnTo>
                    <a:pt x="23191282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174587"/>
            <a:chOff x="0" y="0"/>
            <a:chExt cx="22991997" cy="14767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723351" y="294668"/>
            <a:ext cx="1344239" cy="446959"/>
          </a:xfrm>
          <a:custGeom>
            <a:avLst/>
            <a:gdLst/>
            <a:ahLst/>
            <a:cxnLst/>
            <a:rect r="r" b="b" t="t" l="l"/>
            <a:pathLst>
              <a:path h="446959" w="1344239">
                <a:moveTo>
                  <a:pt x="0" y="0"/>
                </a:moveTo>
                <a:lnTo>
                  <a:pt x="1344239" y="0"/>
                </a:lnTo>
                <a:lnTo>
                  <a:pt x="1344239" y="446959"/>
                </a:lnTo>
                <a:lnTo>
                  <a:pt x="0" y="44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80883" y="9408178"/>
            <a:ext cx="51784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067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9548091"/>
            <a:ext cx="18288000" cy="1174587"/>
            <a:chOff x="0" y="0"/>
            <a:chExt cx="22991997" cy="14767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09809" y="333205"/>
            <a:ext cx="618891" cy="412336"/>
          </a:xfrm>
          <a:custGeom>
            <a:avLst/>
            <a:gdLst/>
            <a:ahLst/>
            <a:cxnLst/>
            <a:rect r="r" b="b" t="t" l="l"/>
            <a:pathLst>
              <a:path h="412336" w="618891">
                <a:moveTo>
                  <a:pt x="0" y="0"/>
                </a:moveTo>
                <a:lnTo>
                  <a:pt x="618891" y="0"/>
                </a:lnTo>
                <a:lnTo>
                  <a:pt x="618891" y="412336"/>
                </a:lnTo>
                <a:lnTo>
                  <a:pt x="0" y="41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17406">
            <a:off x="4771715" y="3267555"/>
            <a:ext cx="3918738" cy="4543465"/>
          </a:xfrm>
          <a:custGeom>
            <a:avLst/>
            <a:gdLst/>
            <a:ahLst/>
            <a:cxnLst/>
            <a:rect r="r" b="b" t="t" l="l"/>
            <a:pathLst>
              <a:path h="4543465" w="3918738">
                <a:moveTo>
                  <a:pt x="0" y="0"/>
                </a:moveTo>
                <a:lnTo>
                  <a:pt x="3918738" y="0"/>
                </a:lnTo>
                <a:lnTo>
                  <a:pt x="3918738" y="4543465"/>
                </a:lnTo>
                <a:lnTo>
                  <a:pt x="0" y="45434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9625" y="4326043"/>
            <a:ext cx="3148448" cy="4604676"/>
          </a:xfrm>
          <a:custGeom>
            <a:avLst/>
            <a:gdLst/>
            <a:ahLst/>
            <a:cxnLst/>
            <a:rect r="r" b="b" t="t" l="l"/>
            <a:pathLst>
              <a:path h="4604676" w="3148448">
                <a:moveTo>
                  <a:pt x="0" y="0"/>
                </a:moveTo>
                <a:lnTo>
                  <a:pt x="3148447" y="0"/>
                </a:lnTo>
                <a:lnTo>
                  <a:pt x="3148447" y="4604676"/>
                </a:lnTo>
                <a:lnTo>
                  <a:pt x="0" y="4604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445007" y="6990676"/>
            <a:ext cx="4403153" cy="2267624"/>
          </a:xfrm>
          <a:custGeom>
            <a:avLst/>
            <a:gdLst/>
            <a:ahLst/>
            <a:cxnLst/>
            <a:rect r="r" b="b" t="t" l="l"/>
            <a:pathLst>
              <a:path h="2267624" w="4403153">
                <a:moveTo>
                  <a:pt x="0" y="0"/>
                </a:moveTo>
                <a:lnTo>
                  <a:pt x="4403154" y="0"/>
                </a:lnTo>
                <a:lnTo>
                  <a:pt x="4403154" y="2267624"/>
                </a:lnTo>
                <a:lnTo>
                  <a:pt x="0" y="22676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87052" y="3625638"/>
            <a:ext cx="8108418" cy="426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002137"/>
                </a:solidFill>
                <a:latin typeface="Montserrat"/>
                <a:ea typeface="Montserrat"/>
                <a:cs typeface="Montserrat"/>
                <a:sym typeface="Montserrat"/>
              </a:rPr>
              <a:t>La falta de una plataforma digital dificulta al área deportiva de DuocUC que posee una  ineficiente gestión asistencia de los estudiantes.</a:t>
            </a:r>
          </a:p>
          <a:p>
            <a:pPr algn="just">
              <a:lnSpc>
                <a:spcPts val="3779"/>
              </a:lnSpc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2137"/>
                </a:solidFill>
                <a:latin typeface="Montserrat"/>
                <a:ea typeface="Montserrat"/>
                <a:cs typeface="Montserrat"/>
                <a:sym typeface="Montserrat"/>
              </a:rPr>
              <a:t>A su vez no existe una visibilidad de cada jugador, por lo que se reduce el reconocimiento del talento deportivo dentro de la institución.</a:t>
            </a:r>
          </a:p>
        </p:txBody>
      </p:sp>
      <p:sp>
        <p:nvSpPr>
          <p:cNvPr name="TextBox 15" id="15"/>
          <p:cNvSpPr txBox="true"/>
          <p:nvPr/>
        </p:nvSpPr>
        <p:spPr>
          <a:xfrm rot="-2392142">
            <a:off x="-1598650" y="1566492"/>
            <a:ext cx="9595887" cy="445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81"/>
              </a:lnSpc>
              <a:spcBef>
                <a:spcPct val="0"/>
              </a:spcBef>
            </a:pPr>
            <a:r>
              <a:rPr lang="en-US" sz="9915">
                <a:solidFill>
                  <a:srgbClr val="002137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PROBLEMÁTICA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8205" y="516383"/>
            <a:ext cx="1539384" cy="511845"/>
          </a:xfrm>
          <a:custGeom>
            <a:avLst/>
            <a:gdLst/>
            <a:ahLst/>
            <a:cxnLst/>
            <a:rect r="r" b="b" t="t" l="l"/>
            <a:pathLst>
              <a:path h="511845" w="1539384">
                <a:moveTo>
                  <a:pt x="0" y="0"/>
                </a:moveTo>
                <a:lnTo>
                  <a:pt x="1539385" y="0"/>
                </a:lnTo>
                <a:lnTo>
                  <a:pt x="1539385" y="511845"/>
                </a:lnTo>
                <a:lnTo>
                  <a:pt x="0" y="51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80883" y="9408178"/>
            <a:ext cx="51784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067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548091"/>
            <a:ext cx="18288000" cy="1174587"/>
            <a:chOff x="0" y="0"/>
            <a:chExt cx="22991997" cy="14767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09809" y="566138"/>
            <a:ext cx="618891" cy="412336"/>
          </a:xfrm>
          <a:custGeom>
            <a:avLst/>
            <a:gdLst/>
            <a:ahLst/>
            <a:cxnLst/>
            <a:rect r="r" b="b" t="t" l="l"/>
            <a:pathLst>
              <a:path h="412336" w="618891">
                <a:moveTo>
                  <a:pt x="0" y="0"/>
                </a:moveTo>
                <a:lnTo>
                  <a:pt x="618891" y="0"/>
                </a:lnTo>
                <a:lnTo>
                  <a:pt x="618891" y="412336"/>
                </a:lnTo>
                <a:lnTo>
                  <a:pt x="0" y="41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8265461" y="2548713"/>
          <a:ext cx="9515503" cy="5962445"/>
        </p:xfrm>
        <a:graphic>
          <a:graphicData uri="http://schemas.openxmlformats.org/drawingml/2006/table">
            <a:tbl>
              <a:tblPr/>
              <a:tblGrid>
                <a:gridCol w="917941"/>
                <a:gridCol w="8597561"/>
              </a:tblGrid>
              <a:tr h="1072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01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Administrativos área deportiva.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6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02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Entrenadores y asistentes de talleres deportivos.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6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03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Estudiantes que pertenezcan a algún taller deportivo (Seleccionados).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0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04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Personas interesadas en talleres del área deportiva de la institución.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1317240" y="4052903"/>
            <a:ext cx="6063640" cy="4403718"/>
          </a:xfrm>
          <a:custGeom>
            <a:avLst/>
            <a:gdLst/>
            <a:ahLst/>
            <a:cxnLst/>
            <a:rect r="r" b="b" t="t" l="l"/>
            <a:pathLst>
              <a:path h="4403718" w="6063640">
                <a:moveTo>
                  <a:pt x="0" y="0"/>
                </a:moveTo>
                <a:lnTo>
                  <a:pt x="6063640" y="0"/>
                </a:lnTo>
                <a:lnTo>
                  <a:pt x="6063640" y="4403718"/>
                </a:lnTo>
                <a:lnTo>
                  <a:pt x="0" y="44037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1560712">
            <a:off x="-1040067" y="2086944"/>
            <a:ext cx="9058320" cy="46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28"/>
              </a:lnSpc>
              <a:spcBef>
                <a:spcPct val="0"/>
              </a:spcBef>
            </a:pPr>
            <a:r>
              <a:rPr lang="en-US" sz="9091">
                <a:solidFill>
                  <a:srgbClr val="002137"/>
                </a:solidFill>
                <a:latin typeface="Archivo Black"/>
                <a:ea typeface="Archivo Black"/>
                <a:cs typeface="Archivo Black"/>
                <a:sym typeface="Archivo Black"/>
              </a:rPr>
              <a:t>GRUPO OBJETIVO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158512" y="257956"/>
            <a:ext cx="18446512" cy="1028700"/>
            <a:chOff x="0" y="0"/>
            <a:chExt cx="23191282" cy="12933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91282" cy="1293300"/>
            </a:xfrm>
            <a:custGeom>
              <a:avLst/>
              <a:gdLst/>
              <a:ahLst/>
              <a:cxnLst/>
              <a:rect r="r" b="b" t="t" l="l"/>
              <a:pathLst>
                <a:path h="1293300" w="23191282">
                  <a:moveTo>
                    <a:pt x="0" y="0"/>
                  </a:moveTo>
                  <a:lnTo>
                    <a:pt x="23191282" y="0"/>
                  </a:lnTo>
                  <a:lnTo>
                    <a:pt x="23191282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43656"/>
            <a:ext cx="18288000" cy="1257274"/>
            <a:chOff x="0" y="0"/>
            <a:chExt cx="22991997" cy="15806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991997" cy="1580667"/>
            </a:xfrm>
            <a:custGeom>
              <a:avLst/>
              <a:gdLst/>
              <a:ahLst/>
              <a:cxnLst/>
              <a:rect r="r" b="b" t="t" l="l"/>
              <a:pathLst>
                <a:path h="1580667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580667"/>
                  </a:lnTo>
                  <a:lnTo>
                    <a:pt x="0" y="1580667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489608" y="366616"/>
            <a:ext cx="1539384" cy="511845"/>
          </a:xfrm>
          <a:custGeom>
            <a:avLst/>
            <a:gdLst/>
            <a:ahLst/>
            <a:cxnLst/>
            <a:rect r="r" b="b" t="t" l="l"/>
            <a:pathLst>
              <a:path h="511845" w="1539384">
                <a:moveTo>
                  <a:pt x="0" y="0"/>
                </a:moveTo>
                <a:lnTo>
                  <a:pt x="1539384" y="0"/>
                </a:lnTo>
                <a:lnTo>
                  <a:pt x="1539384" y="511845"/>
                </a:lnTo>
                <a:lnTo>
                  <a:pt x="0" y="51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9809" y="466125"/>
            <a:ext cx="618891" cy="412336"/>
          </a:xfrm>
          <a:custGeom>
            <a:avLst/>
            <a:gdLst/>
            <a:ahLst/>
            <a:cxnLst/>
            <a:rect r="r" b="b" t="t" l="l"/>
            <a:pathLst>
              <a:path h="412336" w="618891">
                <a:moveTo>
                  <a:pt x="0" y="0"/>
                </a:moveTo>
                <a:lnTo>
                  <a:pt x="618891" y="0"/>
                </a:lnTo>
                <a:lnTo>
                  <a:pt x="618891" y="412336"/>
                </a:lnTo>
                <a:lnTo>
                  <a:pt x="0" y="41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8512" y="257956"/>
            <a:ext cx="18446512" cy="1028700"/>
            <a:chOff x="0" y="0"/>
            <a:chExt cx="23191282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91282" cy="1293300"/>
            </a:xfrm>
            <a:custGeom>
              <a:avLst/>
              <a:gdLst/>
              <a:ahLst/>
              <a:cxnLst/>
              <a:rect r="r" b="b" t="t" l="l"/>
              <a:pathLst>
                <a:path h="1293300" w="23191282">
                  <a:moveTo>
                    <a:pt x="0" y="0"/>
                  </a:moveTo>
                  <a:lnTo>
                    <a:pt x="23191282" y="0"/>
                  </a:lnTo>
                  <a:lnTo>
                    <a:pt x="23191282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43656"/>
            <a:ext cx="18288000" cy="1257274"/>
            <a:chOff x="0" y="0"/>
            <a:chExt cx="22991997" cy="1580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91997" cy="1580667"/>
            </a:xfrm>
            <a:custGeom>
              <a:avLst/>
              <a:gdLst/>
              <a:ahLst/>
              <a:cxnLst/>
              <a:rect r="r" b="b" t="t" l="l"/>
              <a:pathLst>
                <a:path h="1580667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580667"/>
                  </a:lnTo>
                  <a:lnTo>
                    <a:pt x="0" y="1580667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89608" y="366616"/>
            <a:ext cx="1539384" cy="511845"/>
          </a:xfrm>
          <a:custGeom>
            <a:avLst/>
            <a:gdLst/>
            <a:ahLst/>
            <a:cxnLst/>
            <a:rect r="r" b="b" t="t" l="l"/>
            <a:pathLst>
              <a:path h="511845" w="1539384">
                <a:moveTo>
                  <a:pt x="0" y="0"/>
                </a:moveTo>
                <a:lnTo>
                  <a:pt x="1539384" y="0"/>
                </a:lnTo>
                <a:lnTo>
                  <a:pt x="1539384" y="511845"/>
                </a:lnTo>
                <a:lnTo>
                  <a:pt x="0" y="51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548091"/>
            <a:ext cx="18288000" cy="1174587"/>
            <a:chOff x="0" y="0"/>
            <a:chExt cx="22991997" cy="14767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09809" y="466125"/>
            <a:ext cx="618891" cy="412336"/>
          </a:xfrm>
          <a:custGeom>
            <a:avLst/>
            <a:gdLst/>
            <a:ahLst/>
            <a:cxnLst/>
            <a:rect r="r" b="b" t="t" l="l"/>
            <a:pathLst>
              <a:path h="412336" w="618891">
                <a:moveTo>
                  <a:pt x="0" y="0"/>
                </a:moveTo>
                <a:lnTo>
                  <a:pt x="618891" y="0"/>
                </a:lnTo>
                <a:lnTo>
                  <a:pt x="618891" y="412336"/>
                </a:lnTo>
                <a:lnTo>
                  <a:pt x="0" y="41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720199" y="1234056"/>
            <a:ext cx="7729662" cy="128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9"/>
              </a:lnSpc>
              <a:spcBef>
                <a:spcPct val="0"/>
              </a:spcBef>
            </a:pPr>
            <a:r>
              <a:rPr lang="en-US" sz="7492">
                <a:solidFill>
                  <a:srgbClr val="002137"/>
                </a:solidFill>
                <a:latin typeface="Archivo Black"/>
                <a:ea typeface="Archivo Black"/>
                <a:cs typeface="Archivo Black"/>
                <a:sym typeface="Archivo Black"/>
              </a:rPr>
              <a:t>NECESIDADES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77104" y="2879862"/>
            <a:ext cx="7033033" cy="5601472"/>
            <a:chOff x="0" y="0"/>
            <a:chExt cx="63230050" cy="503596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2700" y="-12700"/>
              <a:ext cx="63255451" cy="50385086"/>
            </a:xfrm>
            <a:custGeom>
              <a:avLst/>
              <a:gdLst/>
              <a:ahLst/>
              <a:cxnLst/>
              <a:rect r="r" b="b" t="t" l="l"/>
              <a:pathLst>
                <a:path h="50385086" w="63255451">
                  <a:moveTo>
                    <a:pt x="62393122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49522754"/>
                  </a:lnTo>
                  <a:cubicBezTo>
                    <a:pt x="0" y="49995193"/>
                    <a:pt x="389890" y="50385086"/>
                    <a:pt x="862330" y="50385086"/>
                  </a:cubicBezTo>
                  <a:lnTo>
                    <a:pt x="62393122" y="50385086"/>
                  </a:lnTo>
                  <a:cubicBezTo>
                    <a:pt x="62865558" y="50385086"/>
                    <a:pt x="63255451" y="49995193"/>
                    <a:pt x="63255451" y="49522754"/>
                  </a:cubicBezTo>
                  <a:lnTo>
                    <a:pt x="63255451" y="862330"/>
                  </a:lnTo>
                  <a:cubicBezTo>
                    <a:pt x="63255451" y="389890"/>
                    <a:pt x="62865558" y="0"/>
                    <a:pt x="62393122" y="0"/>
                  </a:cubicBezTo>
                  <a:close/>
                  <a:moveTo>
                    <a:pt x="63064951" y="927100"/>
                  </a:moveTo>
                  <a:lnTo>
                    <a:pt x="63064951" y="49522754"/>
                  </a:lnTo>
                  <a:cubicBezTo>
                    <a:pt x="63064951" y="49889786"/>
                    <a:pt x="62760151" y="50194586"/>
                    <a:pt x="62393122" y="50194586"/>
                  </a:cubicBezTo>
                  <a:lnTo>
                    <a:pt x="862330" y="50194586"/>
                  </a:lnTo>
                  <a:cubicBezTo>
                    <a:pt x="495300" y="50194586"/>
                    <a:pt x="190500" y="49889786"/>
                    <a:pt x="190500" y="49522754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2393122" y="190500"/>
                  </a:lnTo>
                  <a:cubicBezTo>
                    <a:pt x="62760151" y="190500"/>
                    <a:pt x="63064951" y="495300"/>
                    <a:pt x="63064951" y="862330"/>
                  </a:cubicBezTo>
                  <a:lnTo>
                    <a:pt x="63064951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628622" y="2879862"/>
            <a:ext cx="7023761" cy="5601472"/>
            <a:chOff x="0" y="0"/>
            <a:chExt cx="63146689" cy="503596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2700" y="-12700"/>
              <a:ext cx="63172088" cy="50385086"/>
            </a:xfrm>
            <a:custGeom>
              <a:avLst/>
              <a:gdLst/>
              <a:ahLst/>
              <a:cxnLst/>
              <a:rect r="r" b="b" t="t" l="l"/>
              <a:pathLst>
                <a:path h="50385086" w="63172088">
                  <a:moveTo>
                    <a:pt x="6230975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49522754"/>
                  </a:lnTo>
                  <a:cubicBezTo>
                    <a:pt x="0" y="49995193"/>
                    <a:pt x="389890" y="50385086"/>
                    <a:pt x="862330" y="50385086"/>
                  </a:cubicBezTo>
                  <a:lnTo>
                    <a:pt x="62309759" y="50385086"/>
                  </a:lnTo>
                  <a:cubicBezTo>
                    <a:pt x="62782202" y="50385086"/>
                    <a:pt x="63172088" y="49995193"/>
                    <a:pt x="63172088" y="49522754"/>
                  </a:cubicBezTo>
                  <a:lnTo>
                    <a:pt x="63172088" y="862330"/>
                  </a:lnTo>
                  <a:cubicBezTo>
                    <a:pt x="63172088" y="389890"/>
                    <a:pt x="62782196" y="0"/>
                    <a:pt x="62309759" y="0"/>
                  </a:cubicBezTo>
                  <a:close/>
                  <a:moveTo>
                    <a:pt x="62981588" y="927100"/>
                  </a:moveTo>
                  <a:lnTo>
                    <a:pt x="62981588" y="49522754"/>
                  </a:lnTo>
                  <a:cubicBezTo>
                    <a:pt x="62981588" y="49889786"/>
                    <a:pt x="62676788" y="50194586"/>
                    <a:pt x="62309759" y="50194586"/>
                  </a:cubicBezTo>
                  <a:lnTo>
                    <a:pt x="862330" y="50194586"/>
                  </a:lnTo>
                  <a:cubicBezTo>
                    <a:pt x="495300" y="50194586"/>
                    <a:pt x="190500" y="49889786"/>
                    <a:pt x="190500" y="49522754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2309759" y="190500"/>
                  </a:lnTo>
                  <a:cubicBezTo>
                    <a:pt x="62676788" y="190500"/>
                    <a:pt x="62981588" y="495300"/>
                    <a:pt x="62981588" y="862330"/>
                  </a:cubicBezTo>
                  <a:lnTo>
                    <a:pt x="62981588" y="927100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AutoShape 16" id="16"/>
          <p:cNvSpPr/>
          <p:nvPr/>
        </p:nvSpPr>
        <p:spPr>
          <a:xfrm>
            <a:off x="10883511" y="5690122"/>
            <a:ext cx="4513983" cy="0"/>
          </a:xfrm>
          <a:prstGeom prst="line">
            <a:avLst/>
          </a:prstGeom>
          <a:ln cap="flat" w="19050">
            <a:solidFill>
              <a:srgbClr val="0021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2736629" y="5671072"/>
            <a:ext cx="4513983" cy="0"/>
          </a:xfrm>
          <a:prstGeom prst="line">
            <a:avLst/>
          </a:prstGeom>
          <a:ln cap="flat" w="19050">
            <a:solidFill>
              <a:srgbClr val="0021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794537" y="3173548"/>
            <a:ext cx="580350" cy="146538"/>
          </a:xfrm>
          <a:custGeom>
            <a:avLst/>
            <a:gdLst/>
            <a:ahLst/>
            <a:cxnLst/>
            <a:rect r="r" b="b" t="t" l="l"/>
            <a:pathLst>
              <a:path h="146538" w="580350">
                <a:moveTo>
                  <a:pt x="0" y="0"/>
                </a:moveTo>
                <a:lnTo>
                  <a:pt x="580350" y="0"/>
                </a:lnTo>
                <a:lnTo>
                  <a:pt x="580350" y="146538"/>
                </a:lnTo>
                <a:lnTo>
                  <a:pt x="0" y="14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46055" y="3100279"/>
            <a:ext cx="580350" cy="146538"/>
          </a:xfrm>
          <a:custGeom>
            <a:avLst/>
            <a:gdLst/>
            <a:ahLst/>
            <a:cxnLst/>
            <a:rect r="r" b="b" t="t" l="l"/>
            <a:pathLst>
              <a:path h="146538" w="580350">
                <a:moveTo>
                  <a:pt x="0" y="0"/>
                </a:moveTo>
                <a:lnTo>
                  <a:pt x="580351" y="0"/>
                </a:lnTo>
                <a:lnTo>
                  <a:pt x="580351" y="146538"/>
                </a:lnTo>
                <a:lnTo>
                  <a:pt x="0" y="146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58550" y="5946345"/>
            <a:ext cx="6270141" cy="198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6"/>
              </a:lnSpc>
            </a:pPr>
            <a:r>
              <a:rPr lang="en-US" sz="2297" spc="68">
                <a:solidFill>
                  <a:srgbClr val="002137"/>
                </a:solidFill>
                <a:latin typeface="Montserrat"/>
                <a:ea typeface="Montserrat"/>
                <a:cs typeface="Montserrat"/>
                <a:sym typeface="Montserrat"/>
              </a:rPr>
              <a:t>Sistema que les permita acceder y gestionar la información de todas las selecciones deportivas en un solo lugar, facilitando la supervisión y gestión de recursos.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19196" y="5090047"/>
            <a:ext cx="514884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597" spc="77">
                <a:solidFill>
                  <a:srgbClr val="0021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ADMINISTRATIVOS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46055" y="5946345"/>
            <a:ext cx="6401616" cy="198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6"/>
              </a:lnSpc>
            </a:pPr>
            <a:r>
              <a:rPr lang="en-US" sz="2297" spc="68">
                <a:solidFill>
                  <a:srgbClr val="002138"/>
                </a:solidFill>
                <a:latin typeface="Montserrat"/>
                <a:ea typeface="Montserrat"/>
                <a:cs typeface="Montserrat"/>
                <a:sym typeface="Montserrat"/>
              </a:rPr>
              <a:t>Sistema que les permita  registrar la asistencia, seguimiento del rendimiento de los seleccionados y optimice coordinación en la planificación de los  diferentes  entrenamientos.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62587" y="4953000"/>
            <a:ext cx="515583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2497" spc="74">
                <a:solidFill>
                  <a:srgbClr val="0021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ENTRENADORES &amp; ASISTENTES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2283724" y="3300697"/>
            <a:ext cx="1713558" cy="1589325"/>
          </a:xfrm>
          <a:custGeom>
            <a:avLst/>
            <a:gdLst/>
            <a:ahLst/>
            <a:cxnLst/>
            <a:rect r="r" b="b" t="t" l="l"/>
            <a:pathLst>
              <a:path h="1589325" w="1713558">
                <a:moveTo>
                  <a:pt x="0" y="0"/>
                </a:moveTo>
                <a:lnTo>
                  <a:pt x="1713558" y="0"/>
                </a:lnTo>
                <a:lnTo>
                  <a:pt x="1713558" y="1589325"/>
                </a:lnTo>
                <a:lnTo>
                  <a:pt x="0" y="1589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230959" y="3347567"/>
            <a:ext cx="1191547" cy="1542455"/>
          </a:xfrm>
          <a:custGeom>
            <a:avLst/>
            <a:gdLst/>
            <a:ahLst/>
            <a:cxnLst/>
            <a:rect r="r" b="b" t="t" l="l"/>
            <a:pathLst>
              <a:path h="1542455" w="1191547">
                <a:moveTo>
                  <a:pt x="0" y="0"/>
                </a:moveTo>
                <a:lnTo>
                  <a:pt x="1191547" y="0"/>
                </a:lnTo>
                <a:lnTo>
                  <a:pt x="1191547" y="1542455"/>
                </a:lnTo>
                <a:lnTo>
                  <a:pt x="0" y="15424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8512" y="257956"/>
            <a:ext cx="18446512" cy="1028700"/>
            <a:chOff x="0" y="0"/>
            <a:chExt cx="23191282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91282" cy="1293300"/>
            </a:xfrm>
            <a:custGeom>
              <a:avLst/>
              <a:gdLst/>
              <a:ahLst/>
              <a:cxnLst/>
              <a:rect r="r" b="b" t="t" l="l"/>
              <a:pathLst>
                <a:path h="1293300" w="23191282">
                  <a:moveTo>
                    <a:pt x="0" y="0"/>
                  </a:moveTo>
                  <a:lnTo>
                    <a:pt x="23191282" y="0"/>
                  </a:lnTo>
                  <a:lnTo>
                    <a:pt x="23191282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43656"/>
            <a:ext cx="18288000" cy="1257274"/>
            <a:chOff x="0" y="0"/>
            <a:chExt cx="22991997" cy="1580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91997" cy="1580667"/>
            </a:xfrm>
            <a:custGeom>
              <a:avLst/>
              <a:gdLst/>
              <a:ahLst/>
              <a:cxnLst/>
              <a:rect r="r" b="b" t="t" l="l"/>
              <a:pathLst>
                <a:path h="1580667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580667"/>
                  </a:lnTo>
                  <a:lnTo>
                    <a:pt x="0" y="1580667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89608" y="366616"/>
            <a:ext cx="1539384" cy="511845"/>
          </a:xfrm>
          <a:custGeom>
            <a:avLst/>
            <a:gdLst/>
            <a:ahLst/>
            <a:cxnLst/>
            <a:rect r="r" b="b" t="t" l="l"/>
            <a:pathLst>
              <a:path h="511845" w="1539384">
                <a:moveTo>
                  <a:pt x="0" y="0"/>
                </a:moveTo>
                <a:lnTo>
                  <a:pt x="1539384" y="0"/>
                </a:lnTo>
                <a:lnTo>
                  <a:pt x="1539384" y="511845"/>
                </a:lnTo>
                <a:lnTo>
                  <a:pt x="0" y="51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548091"/>
            <a:ext cx="18288000" cy="1174587"/>
            <a:chOff x="0" y="0"/>
            <a:chExt cx="22991997" cy="14767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09809" y="466125"/>
            <a:ext cx="618891" cy="412336"/>
          </a:xfrm>
          <a:custGeom>
            <a:avLst/>
            <a:gdLst/>
            <a:ahLst/>
            <a:cxnLst/>
            <a:rect r="r" b="b" t="t" l="l"/>
            <a:pathLst>
              <a:path h="412336" w="618891">
                <a:moveTo>
                  <a:pt x="0" y="0"/>
                </a:moveTo>
                <a:lnTo>
                  <a:pt x="618891" y="0"/>
                </a:lnTo>
                <a:lnTo>
                  <a:pt x="618891" y="412336"/>
                </a:lnTo>
                <a:lnTo>
                  <a:pt x="0" y="41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77104" y="2879862"/>
            <a:ext cx="7033033" cy="5601472"/>
            <a:chOff x="0" y="0"/>
            <a:chExt cx="63230050" cy="503596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12700" y="-12700"/>
              <a:ext cx="63255451" cy="50385086"/>
            </a:xfrm>
            <a:custGeom>
              <a:avLst/>
              <a:gdLst/>
              <a:ahLst/>
              <a:cxnLst/>
              <a:rect r="r" b="b" t="t" l="l"/>
              <a:pathLst>
                <a:path h="50385086" w="63255451">
                  <a:moveTo>
                    <a:pt x="62393122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49522754"/>
                  </a:lnTo>
                  <a:cubicBezTo>
                    <a:pt x="0" y="49995193"/>
                    <a:pt x="389890" y="50385086"/>
                    <a:pt x="862330" y="50385086"/>
                  </a:cubicBezTo>
                  <a:lnTo>
                    <a:pt x="62393122" y="50385086"/>
                  </a:lnTo>
                  <a:cubicBezTo>
                    <a:pt x="62865558" y="50385086"/>
                    <a:pt x="63255451" y="49995193"/>
                    <a:pt x="63255451" y="49522754"/>
                  </a:cubicBezTo>
                  <a:lnTo>
                    <a:pt x="63255451" y="862330"/>
                  </a:lnTo>
                  <a:cubicBezTo>
                    <a:pt x="63255451" y="389890"/>
                    <a:pt x="62865558" y="0"/>
                    <a:pt x="62393122" y="0"/>
                  </a:cubicBezTo>
                  <a:close/>
                  <a:moveTo>
                    <a:pt x="63064951" y="927100"/>
                  </a:moveTo>
                  <a:lnTo>
                    <a:pt x="63064951" y="49522754"/>
                  </a:lnTo>
                  <a:cubicBezTo>
                    <a:pt x="63064951" y="49889786"/>
                    <a:pt x="62760151" y="50194586"/>
                    <a:pt x="62393122" y="50194586"/>
                  </a:cubicBezTo>
                  <a:lnTo>
                    <a:pt x="862330" y="50194586"/>
                  </a:lnTo>
                  <a:cubicBezTo>
                    <a:pt x="495300" y="50194586"/>
                    <a:pt x="190500" y="49889786"/>
                    <a:pt x="190500" y="49522754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2393122" y="190500"/>
                  </a:lnTo>
                  <a:cubicBezTo>
                    <a:pt x="62760151" y="190500"/>
                    <a:pt x="63064951" y="495300"/>
                    <a:pt x="63064951" y="862330"/>
                  </a:cubicBezTo>
                  <a:lnTo>
                    <a:pt x="63064951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2788960" y="5756623"/>
            <a:ext cx="4513983" cy="0"/>
          </a:xfrm>
          <a:prstGeom prst="line">
            <a:avLst/>
          </a:prstGeom>
          <a:ln cap="flat" w="19050">
            <a:solidFill>
              <a:srgbClr val="00213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9933345" y="2879862"/>
            <a:ext cx="7033033" cy="5601472"/>
            <a:chOff x="0" y="0"/>
            <a:chExt cx="63230050" cy="503596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2700" y="-12700"/>
              <a:ext cx="63255451" cy="50385086"/>
            </a:xfrm>
            <a:custGeom>
              <a:avLst/>
              <a:gdLst/>
              <a:ahLst/>
              <a:cxnLst/>
              <a:rect r="r" b="b" t="t" l="l"/>
              <a:pathLst>
                <a:path h="50385086" w="63255451">
                  <a:moveTo>
                    <a:pt x="62393122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49522754"/>
                  </a:lnTo>
                  <a:cubicBezTo>
                    <a:pt x="0" y="49995193"/>
                    <a:pt x="389890" y="50385086"/>
                    <a:pt x="862330" y="50385086"/>
                  </a:cubicBezTo>
                  <a:lnTo>
                    <a:pt x="62393122" y="50385086"/>
                  </a:lnTo>
                  <a:cubicBezTo>
                    <a:pt x="62865558" y="50385086"/>
                    <a:pt x="63255451" y="49995193"/>
                    <a:pt x="63255451" y="49522754"/>
                  </a:cubicBezTo>
                  <a:lnTo>
                    <a:pt x="63255451" y="862330"/>
                  </a:lnTo>
                  <a:cubicBezTo>
                    <a:pt x="63255451" y="389890"/>
                    <a:pt x="62865558" y="0"/>
                    <a:pt x="62393122" y="0"/>
                  </a:cubicBezTo>
                  <a:close/>
                  <a:moveTo>
                    <a:pt x="63064951" y="927100"/>
                  </a:moveTo>
                  <a:lnTo>
                    <a:pt x="63064951" y="49522754"/>
                  </a:lnTo>
                  <a:cubicBezTo>
                    <a:pt x="63064951" y="49889786"/>
                    <a:pt x="62760151" y="50194586"/>
                    <a:pt x="62393122" y="50194586"/>
                  </a:cubicBezTo>
                  <a:lnTo>
                    <a:pt x="862330" y="50194586"/>
                  </a:lnTo>
                  <a:cubicBezTo>
                    <a:pt x="495300" y="50194586"/>
                    <a:pt x="190500" y="49889786"/>
                    <a:pt x="190500" y="49522754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62393122" y="190500"/>
                  </a:lnTo>
                  <a:cubicBezTo>
                    <a:pt x="62760151" y="190500"/>
                    <a:pt x="63064951" y="495300"/>
                    <a:pt x="63064951" y="862330"/>
                  </a:cubicBezTo>
                  <a:lnTo>
                    <a:pt x="63064951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2787906" y="3320086"/>
            <a:ext cx="1323910" cy="1629428"/>
          </a:xfrm>
          <a:custGeom>
            <a:avLst/>
            <a:gdLst/>
            <a:ahLst/>
            <a:cxnLst/>
            <a:rect r="r" b="b" t="t" l="l"/>
            <a:pathLst>
              <a:path h="1629428" w="1323910">
                <a:moveTo>
                  <a:pt x="0" y="0"/>
                </a:moveTo>
                <a:lnTo>
                  <a:pt x="1323911" y="0"/>
                </a:lnTo>
                <a:lnTo>
                  <a:pt x="1323911" y="1629428"/>
                </a:lnTo>
                <a:lnTo>
                  <a:pt x="0" y="1629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202438" y="3110793"/>
            <a:ext cx="1687027" cy="1838721"/>
          </a:xfrm>
          <a:custGeom>
            <a:avLst/>
            <a:gdLst/>
            <a:ahLst/>
            <a:cxnLst/>
            <a:rect r="r" b="b" t="t" l="l"/>
            <a:pathLst>
              <a:path h="1838721" w="1687027">
                <a:moveTo>
                  <a:pt x="0" y="0"/>
                </a:moveTo>
                <a:lnTo>
                  <a:pt x="1687026" y="0"/>
                </a:lnTo>
                <a:lnTo>
                  <a:pt x="1687026" y="1838721"/>
                </a:lnTo>
                <a:lnTo>
                  <a:pt x="0" y="18387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20199" y="1234056"/>
            <a:ext cx="7729662" cy="128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9"/>
              </a:lnSpc>
              <a:spcBef>
                <a:spcPct val="0"/>
              </a:spcBef>
            </a:pPr>
            <a:r>
              <a:rPr lang="en-US" sz="7492">
                <a:solidFill>
                  <a:srgbClr val="002137"/>
                </a:solidFill>
                <a:latin typeface="Archivo Black"/>
                <a:ea typeface="Archivo Black"/>
                <a:cs typeface="Archivo Black"/>
                <a:sym typeface="Archivo Black"/>
              </a:rPr>
              <a:t>NECESIDADES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62939" y="5779483"/>
            <a:ext cx="6173845" cy="249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6"/>
              </a:lnSpc>
            </a:pPr>
            <a:r>
              <a:rPr lang="en-US" sz="2397" spc="71">
                <a:solidFill>
                  <a:srgbClr val="002138"/>
                </a:solidFill>
                <a:latin typeface="Montserrat"/>
                <a:ea typeface="Montserrat"/>
                <a:cs typeface="Montserrat"/>
                <a:sym typeface="Montserrat"/>
              </a:rPr>
              <a:t>Necesitan una plataforma que les ofrezca detalles claros y completos sobre los diferentes talleres deportivos disponibles, así como los pasos para inscribirse a las diferentes disciplinas.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79719" y="5129212"/>
            <a:ext cx="474028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597" spc="77">
                <a:solidFill>
                  <a:srgbClr val="0021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NUEVOS INTERESADOS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71527" y="5094462"/>
            <a:ext cx="514884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597" spc="77">
                <a:solidFill>
                  <a:srgbClr val="0021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SELECCIONADOS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77424" y="6012846"/>
            <a:ext cx="6432393" cy="165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6"/>
              </a:lnSpc>
            </a:pPr>
            <a:r>
              <a:rPr lang="en-US" sz="2397" spc="71">
                <a:solidFill>
                  <a:srgbClr val="002138"/>
                </a:solidFill>
                <a:latin typeface="Montserrat"/>
                <a:ea typeface="Montserrat"/>
                <a:cs typeface="Montserrat"/>
                <a:sym typeface="Montserrat"/>
              </a:rPr>
              <a:t>Sistema dónde puedan poder consultar su rendimiento y asistencia de manera fácil, para autoevaluarse y mejorar su rendimiento.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794537" y="3173548"/>
            <a:ext cx="580350" cy="146538"/>
          </a:xfrm>
          <a:custGeom>
            <a:avLst/>
            <a:gdLst/>
            <a:ahLst/>
            <a:cxnLst/>
            <a:rect r="r" b="b" t="t" l="l"/>
            <a:pathLst>
              <a:path h="146538" w="580350">
                <a:moveTo>
                  <a:pt x="0" y="0"/>
                </a:moveTo>
                <a:lnTo>
                  <a:pt x="580350" y="0"/>
                </a:lnTo>
                <a:lnTo>
                  <a:pt x="580350" y="146538"/>
                </a:lnTo>
                <a:lnTo>
                  <a:pt x="0" y="1465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11192870" y="5756623"/>
            <a:ext cx="4513983" cy="0"/>
          </a:xfrm>
          <a:prstGeom prst="line">
            <a:avLst/>
          </a:prstGeom>
          <a:ln cap="flat" w="19050">
            <a:solidFill>
              <a:srgbClr val="0021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0250778" y="3173548"/>
            <a:ext cx="580350" cy="146538"/>
          </a:xfrm>
          <a:custGeom>
            <a:avLst/>
            <a:gdLst/>
            <a:ahLst/>
            <a:cxnLst/>
            <a:rect r="r" b="b" t="t" l="l"/>
            <a:pathLst>
              <a:path h="146538" w="580350">
                <a:moveTo>
                  <a:pt x="0" y="0"/>
                </a:moveTo>
                <a:lnTo>
                  <a:pt x="580350" y="0"/>
                </a:lnTo>
                <a:lnTo>
                  <a:pt x="580350" y="146538"/>
                </a:lnTo>
                <a:lnTo>
                  <a:pt x="0" y="1465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255" y="2102876"/>
            <a:ext cx="6741168" cy="6958625"/>
          </a:xfrm>
          <a:custGeom>
            <a:avLst/>
            <a:gdLst/>
            <a:ahLst/>
            <a:cxnLst/>
            <a:rect r="r" b="b" t="t" l="l"/>
            <a:pathLst>
              <a:path h="6958625" w="6741168">
                <a:moveTo>
                  <a:pt x="0" y="0"/>
                </a:moveTo>
                <a:lnTo>
                  <a:pt x="6741168" y="0"/>
                </a:lnTo>
                <a:lnTo>
                  <a:pt x="6741168" y="6958625"/>
                </a:lnTo>
                <a:lnTo>
                  <a:pt x="0" y="695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80883" y="9408178"/>
            <a:ext cx="51784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067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548091"/>
            <a:ext cx="18288000" cy="1174587"/>
            <a:chOff x="0" y="0"/>
            <a:chExt cx="22991997" cy="14767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58512" y="257956"/>
            <a:ext cx="18446512" cy="1028700"/>
            <a:chOff x="0" y="0"/>
            <a:chExt cx="23191282" cy="1293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191282" cy="1293300"/>
            </a:xfrm>
            <a:custGeom>
              <a:avLst/>
              <a:gdLst/>
              <a:ahLst/>
              <a:cxnLst/>
              <a:rect r="r" b="b" t="t" l="l"/>
              <a:pathLst>
                <a:path h="1293300" w="23191282">
                  <a:moveTo>
                    <a:pt x="0" y="0"/>
                  </a:moveTo>
                  <a:lnTo>
                    <a:pt x="23191282" y="0"/>
                  </a:lnTo>
                  <a:lnTo>
                    <a:pt x="23191282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43656"/>
            <a:ext cx="18288000" cy="1257274"/>
            <a:chOff x="0" y="0"/>
            <a:chExt cx="22991997" cy="1580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91997" cy="1580667"/>
            </a:xfrm>
            <a:custGeom>
              <a:avLst/>
              <a:gdLst/>
              <a:ahLst/>
              <a:cxnLst/>
              <a:rect r="r" b="b" t="t" l="l"/>
              <a:pathLst>
                <a:path h="1580667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580667"/>
                  </a:lnTo>
                  <a:lnTo>
                    <a:pt x="0" y="1580667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489608" y="366616"/>
            <a:ext cx="1539384" cy="511845"/>
          </a:xfrm>
          <a:custGeom>
            <a:avLst/>
            <a:gdLst/>
            <a:ahLst/>
            <a:cxnLst/>
            <a:rect r="r" b="b" t="t" l="l"/>
            <a:pathLst>
              <a:path h="511845" w="1539384">
                <a:moveTo>
                  <a:pt x="0" y="0"/>
                </a:moveTo>
                <a:lnTo>
                  <a:pt x="1539384" y="0"/>
                </a:lnTo>
                <a:lnTo>
                  <a:pt x="1539384" y="511845"/>
                </a:lnTo>
                <a:lnTo>
                  <a:pt x="0" y="511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9809" y="466125"/>
            <a:ext cx="618891" cy="412336"/>
          </a:xfrm>
          <a:custGeom>
            <a:avLst/>
            <a:gdLst/>
            <a:ahLst/>
            <a:cxnLst/>
            <a:rect r="r" b="b" t="t" l="l"/>
            <a:pathLst>
              <a:path h="412336" w="618891">
                <a:moveTo>
                  <a:pt x="0" y="0"/>
                </a:moveTo>
                <a:lnTo>
                  <a:pt x="618891" y="0"/>
                </a:lnTo>
                <a:lnTo>
                  <a:pt x="618891" y="412336"/>
                </a:lnTo>
                <a:lnTo>
                  <a:pt x="0" y="412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027114" y="1708510"/>
            <a:ext cx="9358740" cy="7339713"/>
            <a:chOff x="0" y="0"/>
            <a:chExt cx="84139168" cy="659872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2700" y="-12700"/>
              <a:ext cx="84164568" cy="66012634"/>
            </a:xfrm>
            <a:custGeom>
              <a:avLst/>
              <a:gdLst/>
              <a:ahLst/>
              <a:cxnLst/>
              <a:rect r="r" b="b" t="t" l="l"/>
              <a:pathLst>
                <a:path h="66012634" w="84164568">
                  <a:moveTo>
                    <a:pt x="83302239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65150305"/>
                  </a:lnTo>
                  <a:cubicBezTo>
                    <a:pt x="0" y="65622742"/>
                    <a:pt x="389890" y="66012634"/>
                    <a:pt x="862330" y="66012634"/>
                  </a:cubicBezTo>
                  <a:lnTo>
                    <a:pt x="83302239" y="66012634"/>
                  </a:lnTo>
                  <a:cubicBezTo>
                    <a:pt x="83774676" y="66012634"/>
                    <a:pt x="84164568" y="65622742"/>
                    <a:pt x="84164568" y="65150305"/>
                  </a:cubicBezTo>
                  <a:lnTo>
                    <a:pt x="84164568" y="862330"/>
                  </a:lnTo>
                  <a:cubicBezTo>
                    <a:pt x="84164568" y="389890"/>
                    <a:pt x="83774676" y="0"/>
                    <a:pt x="83302239" y="0"/>
                  </a:cubicBezTo>
                  <a:close/>
                  <a:moveTo>
                    <a:pt x="83974068" y="927100"/>
                  </a:moveTo>
                  <a:lnTo>
                    <a:pt x="83974068" y="65150305"/>
                  </a:lnTo>
                  <a:cubicBezTo>
                    <a:pt x="83974068" y="65517334"/>
                    <a:pt x="83669268" y="65822134"/>
                    <a:pt x="83302239" y="65822134"/>
                  </a:cubicBezTo>
                  <a:lnTo>
                    <a:pt x="862330" y="65822134"/>
                  </a:lnTo>
                  <a:cubicBezTo>
                    <a:pt x="495300" y="65822134"/>
                    <a:pt x="190500" y="65517334"/>
                    <a:pt x="190500" y="65150305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83302239" y="190500"/>
                  </a:lnTo>
                  <a:cubicBezTo>
                    <a:pt x="83669268" y="190500"/>
                    <a:pt x="83974068" y="495300"/>
                    <a:pt x="83974068" y="862330"/>
                  </a:cubicBezTo>
                  <a:lnTo>
                    <a:pt x="83974068" y="927100"/>
                  </a:lnTo>
                  <a:close/>
                </a:path>
              </a:pathLst>
            </a:custGeom>
            <a:solidFill>
              <a:srgbClr val="202020"/>
            </a:solidFill>
          </p:spPr>
        </p:sp>
      </p:grpSp>
      <p:sp>
        <p:nvSpPr>
          <p:cNvPr name="AutoShape 15" id="15"/>
          <p:cNvSpPr/>
          <p:nvPr/>
        </p:nvSpPr>
        <p:spPr>
          <a:xfrm>
            <a:off x="9392397" y="4427685"/>
            <a:ext cx="6628175" cy="0"/>
          </a:xfrm>
          <a:prstGeom prst="line">
            <a:avLst/>
          </a:prstGeom>
          <a:ln cap="flat" w="1905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006842" y="2004205"/>
            <a:ext cx="781554" cy="197342"/>
          </a:xfrm>
          <a:custGeom>
            <a:avLst/>
            <a:gdLst/>
            <a:ahLst/>
            <a:cxnLst/>
            <a:rect r="r" b="b" t="t" l="l"/>
            <a:pathLst>
              <a:path h="197342" w="781554">
                <a:moveTo>
                  <a:pt x="0" y="0"/>
                </a:moveTo>
                <a:lnTo>
                  <a:pt x="781554" y="0"/>
                </a:lnTo>
                <a:lnTo>
                  <a:pt x="781554" y="197343"/>
                </a:lnTo>
                <a:lnTo>
                  <a:pt x="0" y="1973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691357" y="5190003"/>
            <a:ext cx="8097039" cy="2987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6"/>
              </a:lnSpc>
            </a:pPr>
            <a:r>
              <a:rPr lang="en-US" sz="2497" spc="74">
                <a:solidFill>
                  <a:srgbClr val="002137"/>
                </a:solidFill>
                <a:latin typeface="Montserrat"/>
                <a:ea typeface="Montserrat"/>
                <a:cs typeface="Montserrat"/>
                <a:sym typeface="Montserrat"/>
              </a:rPr>
              <a:t>Ofrecer una </a:t>
            </a:r>
            <a:r>
              <a:rPr lang="en-US" sz="2497" spc="74" u="sng">
                <a:solidFill>
                  <a:srgbClr val="002137"/>
                </a:solidFill>
                <a:latin typeface="Montserrat"/>
                <a:ea typeface="Montserrat"/>
                <a:cs typeface="Montserrat"/>
                <a:sym typeface="Montserrat"/>
              </a:rPr>
              <a:t>solución que optimice las tareas administrativas del área deportiva y refuerce su presencia</a:t>
            </a:r>
            <a:r>
              <a:rPr lang="en-US" sz="2497" spc="74">
                <a:solidFill>
                  <a:srgbClr val="002137"/>
                </a:solidFill>
                <a:latin typeface="Montserrat"/>
                <a:ea typeface="Montserrat"/>
                <a:cs typeface="Montserrat"/>
                <a:sym typeface="Montserrat"/>
              </a:rPr>
              <a:t>, ayudando a reconocer los talentos de los estudiantes y aumentando la visibilidad de los seleccionados y talleres de diversas disciplinas dentro de la comunidad de Duoc UC.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59263" y="2617737"/>
            <a:ext cx="3894443" cy="128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9"/>
              </a:lnSpc>
              <a:spcBef>
                <a:spcPct val="0"/>
              </a:spcBef>
            </a:pPr>
            <a:r>
              <a:rPr lang="en-US" sz="7492">
                <a:solidFill>
                  <a:srgbClr val="002137"/>
                </a:solidFill>
                <a:latin typeface="Archivo Black"/>
                <a:ea typeface="Archivo Black"/>
                <a:cs typeface="Archivo Black"/>
                <a:sym typeface="Archivo Black"/>
              </a:rPr>
              <a:t>VISIÓN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6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8512" y="257956"/>
            <a:ext cx="18446512" cy="1028700"/>
            <a:chOff x="0" y="0"/>
            <a:chExt cx="23191282" cy="129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191282" cy="1293300"/>
            </a:xfrm>
            <a:custGeom>
              <a:avLst/>
              <a:gdLst/>
              <a:ahLst/>
              <a:cxnLst/>
              <a:rect r="r" b="b" t="t" l="l"/>
              <a:pathLst>
                <a:path h="1293300" w="23191282">
                  <a:moveTo>
                    <a:pt x="0" y="0"/>
                  </a:moveTo>
                  <a:lnTo>
                    <a:pt x="23191282" y="0"/>
                  </a:lnTo>
                  <a:lnTo>
                    <a:pt x="23191282" y="1293300"/>
                  </a:lnTo>
                  <a:lnTo>
                    <a:pt x="0" y="12933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43656"/>
            <a:ext cx="18288000" cy="1257274"/>
            <a:chOff x="0" y="0"/>
            <a:chExt cx="22991997" cy="1580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91997" cy="1580667"/>
            </a:xfrm>
            <a:custGeom>
              <a:avLst/>
              <a:gdLst/>
              <a:ahLst/>
              <a:cxnLst/>
              <a:rect r="r" b="b" t="t" l="l"/>
              <a:pathLst>
                <a:path h="1580667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580667"/>
                  </a:lnTo>
                  <a:lnTo>
                    <a:pt x="0" y="1580667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489608" y="366616"/>
            <a:ext cx="1539384" cy="511845"/>
          </a:xfrm>
          <a:custGeom>
            <a:avLst/>
            <a:gdLst/>
            <a:ahLst/>
            <a:cxnLst/>
            <a:rect r="r" b="b" t="t" l="l"/>
            <a:pathLst>
              <a:path h="511845" w="1539384">
                <a:moveTo>
                  <a:pt x="0" y="0"/>
                </a:moveTo>
                <a:lnTo>
                  <a:pt x="1539384" y="0"/>
                </a:lnTo>
                <a:lnTo>
                  <a:pt x="1539384" y="511845"/>
                </a:lnTo>
                <a:lnTo>
                  <a:pt x="0" y="51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80883" y="9408178"/>
            <a:ext cx="517841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067F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9548091"/>
            <a:ext cx="18288000" cy="1174587"/>
            <a:chOff x="0" y="0"/>
            <a:chExt cx="22991997" cy="14767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91997" cy="1476712"/>
            </a:xfrm>
            <a:custGeom>
              <a:avLst/>
              <a:gdLst/>
              <a:ahLst/>
              <a:cxnLst/>
              <a:rect r="r" b="b" t="t" l="l"/>
              <a:pathLst>
                <a:path h="1476712" w="22991997">
                  <a:moveTo>
                    <a:pt x="0" y="0"/>
                  </a:moveTo>
                  <a:lnTo>
                    <a:pt x="22991997" y="0"/>
                  </a:lnTo>
                  <a:lnTo>
                    <a:pt x="22991997" y="1476712"/>
                  </a:lnTo>
                  <a:lnTo>
                    <a:pt x="0" y="1476712"/>
                  </a:lnTo>
                  <a:close/>
                </a:path>
              </a:pathLst>
            </a:custGeom>
            <a:solidFill>
              <a:srgbClr val="002138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09809" y="466125"/>
            <a:ext cx="618891" cy="412336"/>
          </a:xfrm>
          <a:custGeom>
            <a:avLst/>
            <a:gdLst/>
            <a:ahLst/>
            <a:cxnLst/>
            <a:rect r="r" b="b" t="t" l="l"/>
            <a:pathLst>
              <a:path h="412336" w="618891">
                <a:moveTo>
                  <a:pt x="0" y="0"/>
                </a:moveTo>
                <a:lnTo>
                  <a:pt x="618891" y="0"/>
                </a:lnTo>
                <a:lnTo>
                  <a:pt x="618891" y="412336"/>
                </a:lnTo>
                <a:lnTo>
                  <a:pt x="0" y="41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198576" y="1811736"/>
            <a:ext cx="8060724" cy="7339713"/>
            <a:chOff x="0" y="0"/>
            <a:chExt cx="72469435" cy="659872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2700" y="-12700"/>
              <a:ext cx="72494837" cy="66012634"/>
            </a:xfrm>
            <a:custGeom>
              <a:avLst/>
              <a:gdLst/>
              <a:ahLst/>
              <a:cxnLst/>
              <a:rect r="r" b="b" t="t" l="l"/>
              <a:pathLst>
                <a:path h="66012634" w="72494837">
                  <a:moveTo>
                    <a:pt x="71632502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65150305"/>
                  </a:lnTo>
                  <a:cubicBezTo>
                    <a:pt x="0" y="65622742"/>
                    <a:pt x="389890" y="66012634"/>
                    <a:pt x="862330" y="66012634"/>
                  </a:cubicBezTo>
                  <a:lnTo>
                    <a:pt x="71632502" y="66012634"/>
                  </a:lnTo>
                  <a:cubicBezTo>
                    <a:pt x="72104945" y="66012634"/>
                    <a:pt x="72494837" y="65622742"/>
                    <a:pt x="72494837" y="65150305"/>
                  </a:cubicBezTo>
                  <a:lnTo>
                    <a:pt x="72494837" y="862330"/>
                  </a:lnTo>
                  <a:cubicBezTo>
                    <a:pt x="72494837" y="389890"/>
                    <a:pt x="72104945" y="0"/>
                    <a:pt x="71632502" y="0"/>
                  </a:cubicBezTo>
                  <a:close/>
                  <a:moveTo>
                    <a:pt x="72304337" y="927100"/>
                  </a:moveTo>
                  <a:lnTo>
                    <a:pt x="72304337" y="65150305"/>
                  </a:lnTo>
                  <a:cubicBezTo>
                    <a:pt x="72304337" y="65517334"/>
                    <a:pt x="71999537" y="65822134"/>
                    <a:pt x="71632502" y="65822134"/>
                  </a:cubicBezTo>
                  <a:lnTo>
                    <a:pt x="862330" y="65822134"/>
                  </a:lnTo>
                  <a:cubicBezTo>
                    <a:pt x="495300" y="65822134"/>
                    <a:pt x="190500" y="65517334"/>
                    <a:pt x="190500" y="65150305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71632502" y="190500"/>
                  </a:lnTo>
                  <a:cubicBezTo>
                    <a:pt x="71999537" y="190500"/>
                    <a:pt x="72304337" y="495300"/>
                    <a:pt x="72304337" y="862330"/>
                  </a:cubicBezTo>
                  <a:lnTo>
                    <a:pt x="72304337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AutoShape 14" id="14"/>
          <p:cNvSpPr/>
          <p:nvPr/>
        </p:nvSpPr>
        <p:spPr>
          <a:xfrm>
            <a:off x="9981526" y="4193039"/>
            <a:ext cx="6628175" cy="0"/>
          </a:xfrm>
          <a:prstGeom prst="line">
            <a:avLst/>
          </a:prstGeom>
          <a:ln cap="flat" w="19050">
            <a:solidFill>
              <a:srgbClr val="0021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5828146" y="2048185"/>
            <a:ext cx="781554" cy="197342"/>
          </a:xfrm>
          <a:custGeom>
            <a:avLst/>
            <a:gdLst/>
            <a:ahLst/>
            <a:cxnLst/>
            <a:rect r="r" b="b" t="t" l="l"/>
            <a:pathLst>
              <a:path h="197342" w="781554">
                <a:moveTo>
                  <a:pt x="0" y="0"/>
                </a:moveTo>
                <a:lnTo>
                  <a:pt x="781554" y="0"/>
                </a:lnTo>
                <a:lnTo>
                  <a:pt x="781554" y="197342"/>
                </a:lnTo>
                <a:lnTo>
                  <a:pt x="0" y="1973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1000" y="1704885"/>
            <a:ext cx="6769748" cy="7553415"/>
          </a:xfrm>
          <a:custGeom>
            <a:avLst/>
            <a:gdLst/>
            <a:ahLst/>
            <a:cxnLst/>
            <a:rect r="r" b="b" t="t" l="l"/>
            <a:pathLst>
              <a:path h="7553415" w="6769748">
                <a:moveTo>
                  <a:pt x="0" y="0"/>
                </a:moveTo>
                <a:lnTo>
                  <a:pt x="6769748" y="0"/>
                </a:lnTo>
                <a:lnTo>
                  <a:pt x="6769748" y="7553415"/>
                </a:lnTo>
                <a:lnTo>
                  <a:pt x="0" y="7553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914851" y="4912995"/>
            <a:ext cx="6628175" cy="258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56"/>
              </a:lnSpc>
            </a:pPr>
            <a:r>
              <a:rPr lang="en-US" sz="2597" spc="77">
                <a:solidFill>
                  <a:srgbClr val="002137"/>
                </a:solidFill>
                <a:latin typeface="Montserrat"/>
                <a:ea typeface="Montserrat"/>
                <a:cs typeface="Montserrat"/>
                <a:sym typeface="Montserrat"/>
              </a:rPr>
              <a:t>Desarrollar una interfaz web  que permita a los entrenadores registrar la asistencia de los jugadores y mantener actualizados sus perfiles individuales de manera eficiente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33157" y="2518853"/>
            <a:ext cx="5791563" cy="128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9"/>
              </a:lnSpc>
              <a:spcBef>
                <a:spcPct val="0"/>
              </a:spcBef>
            </a:pPr>
            <a:r>
              <a:rPr lang="en-US" sz="7492">
                <a:solidFill>
                  <a:srgbClr val="002137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SOLUCIÓN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DAGNsOy2pCA</dc:identifier>
  <dcterms:modified xsi:type="dcterms:W3CDTF">2011-08-01T06:04:30Z</dcterms:modified>
  <cp:revision>1</cp:revision>
  <dc:title>PROYECTO FINAL - CAPSTONE</dc:title>
</cp:coreProperties>
</file>